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6" r:id="rId17"/>
    <p:sldId id="271" r:id="rId18"/>
    <p:sldId id="272" r:id="rId19"/>
    <p:sldId id="275" r:id="rId20"/>
    <p:sldId id="277" r:id="rId21"/>
    <p:sldId id="278" r:id="rId22"/>
    <p:sldId id="273" r:id="rId23"/>
    <p:sldId id="274" r:id="rId24"/>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extLst>
    <p:ext uri="{EFAFB233-063F-42B5-8137-9DF3F51BA10A}">
      <p15:sldGuideLst xmlns:p15="http://schemas.microsoft.com/office/powerpoint/2012/main">
        <p15:guide id="1" orient="horz" pos="1656">
          <p15:clr>
            <a:srgbClr val="A4A3A4"/>
          </p15:clr>
        </p15:guide>
        <p15:guide id="2" pos="294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10" d="100"/>
          <a:sy n="110" d="100"/>
        </p:scale>
        <p:origin x="162" y="114"/>
      </p:cViewPr>
      <p:guideLst>
        <p:guide orient="horz" pos="1656"/>
        <p:guide pos="294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1143000" y="685800"/>
            <a:ext cx="4572000" cy="3429000"/>
          </a:xfrm>
          <a:prstGeom prst="rect">
            <a:avLst/>
          </a:prstGeom>
        </p:spPr>
        <p:txBody>
          <a:bodyPr/>
          <a:lstStyle/>
          <a:p>
            <a:endParaRPr/>
          </a:p>
        </p:txBody>
      </p:sp>
      <p:sp>
        <p:nvSpPr>
          <p:cNvPr id="136" name="Shape 13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39143276"/>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ClrTx/>
              <a:buSzTx/>
              <a:buFontTx/>
              <a:buNone/>
              <a:defRPr sz="1800" b="0">
                <a:solidFill>
                  <a:srgbClr val="000000"/>
                </a:solidFill>
                <a:uFillTx/>
                <a:latin typeface="+mn-lt"/>
                <a:ea typeface="+mn-ea"/>
                <a:cs typeface="+mn-cs"/>
                <a:sym typeface="Gill Sans"/>
              </a:defRPr>
            </a:lvl2pPr>
            <a:lvl3pPr marL="0" indent="0" algn="ctr">
              <a:lnSpc>
                <a:spcPct val="100000"/>
              </a:lnSpc>
              <a:buClrTx/>
              <a:buSzTx/>
              <a:buFontTx/>
              <a:buNone/>
              <a:defRPr sz="1800" b="0">
                <a:solidFill>
                  <a:srgbClr val="000000"/>
                </a:solidFill>
                <a:uFillTx/>
                <a:latin typeface="+mn-lt"/>
                <a:ea typeface="+mn-ea"/>
                <a:cs typeface="+mn-cs"/>
                <a:sym typeface="Gill Sans"/>
              </a:defRPr>
            </a:lvl3pPr>
            <a:lvl4pPr marL="0" indent="0" algn="ctr">
              <a:lnSpc>
                <a:spcPct val="100000"/>
              </a:lnSpc>
              <a:buClrTx/>
              <a:buSzTx/>
              <a:buFontTx/>
              <a:buNone/>
              <a:defRPr sz="1800" b="0">
                <a:solidFill>
                  <a:srgbClr val="000000"/>
                </a:solidFill>
                <a:uFillTx/>
                <a:latin typeface="+mn-lt"/>
                <a:ea typeface="+mn-ea"/>
                <a:cs typeface="+mn-cs"/>
                <a:sym typeface="Gill Sans"/>
              </a:defRPr>
            </a:lvl4pPr>
            <a:lvl5pPr marL="0" indent="0" algn="ctr">
              <a:lnSpc>
                <a:spcPct val="100000"/>
              </a:lnSpc>
              <a:buClrTx/>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hape 46"/>
          <p:cNvSpPr>
            <a:spLocks noGrp="1"/>
          </p:cNvSpPr>
          <p:nvPr>
            <p:ph type="sldNum" sz="quarter" idx="2"/>
          </p:nvPr>
        </p:nvSpPr>
        <p:spPr>
          <a:xfrm>
            <a:off x="8599785" y="514350"/>
            <a:ext cx="355005" cy="342901"/>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
        <p:nvSpPr>
          <p:cNvPr id="47" name="Shape 47"/>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8" name="Shape 48"/>
          <p:cNvSpPr>
            <a:spLocks noGrp="1"/>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r>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directory.generalassemb.ly"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www.flickr.com/photos/michaelhooper/7876600000/" TargetMode="External"/><Relationship Id="rId2" Type="http://schemas.openxmlformats.org/officeDocument/2006/relationships/image" Target="../media/image6.ti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www.flickr.com/photos/davefayram/3803310706" TargetMode="External"/><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39" name="Shape 13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40"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41" name="Shape 141"/>
          <p:cNvSpPr>
            <a:spLocks noGrp="1"/>
          </p:cNvSpPr>
          <p:nvPr>
            <p:ph type="title" idx="4294967295"/>
          </p:nvPr>
        </p:nvSpPr>
        <p:spPr>
          <a:xfrm>
            <a:off x="412750" y="1144587"/>
            <a:ext cx="8469313" cy="3611087"/>
          </a:xfrm>
          <a:prstGeom prst="rect">
            <a:avLst/>
          </a:prstGeom>
        </p:spPr>
        <p:txBody>
          <a:bodyPr lIns="0" tIns="0" rIns="0" bIns="0"/>
          <a:lstStyle/>
          <a:p>
            <a:pPr>
              <a:lnSpc>
                <a:spcPct val="70000"/>
              </a:lnSpc>
              <a:defRPr sz="8200"/>
            </a:pPr>
            <a:r>
              <a:rPr dirty="0"/>
              <a:t>DATA SCIENCE</a:t>
            </a:r>
          </a:p>
          <a:p>
            <a:pPr>
              <a:lnSpc>
                <a:spcPct val="70000"/>
              </a:lnSpc>
              <a:defRPr sz="4100"/>
            </a:pPr>
            <a:r>
              <a:rPr dirty="0"/>
              <a:t>PART TIME COURSE</a:t>
            </a:r>
          </a:p>
          <a:p>
            <a:pPr>
              <a:lnSpc>
                <a:spcPct val="70000"/>
              </a:lnSpc>
              <a:defRPr sz="4100"/>
            </a:pPr>
            <a:endParaRPr dirty="0"/>
          </a:p>
          <a:p>
            <a:pPr>
              <a:lnSpc>
                <a:spcPct val="70000"/>
              </a:lnSpc>
              <a:defRPr sz="4100"/>
            </a:pPr>
            <a:r>
              <a:rPr dirty="0"/>
              <a:t>Week 1 - Course Overview &amp; Getting Started</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8" name="Shape 20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9" name="Shape 20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0" name="Shape 21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1" name="Shape 21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
        <p:nvSpPr>
          <p:cNvPr id="212" name="Shape 212"/>
          <p:cNvSpPr>
            <a:spLocks noGrp="1"/>
          </p:cNvSpPr>
          <p:nvPr>
            <p:ph type="title"/>
          </p:nvPr>
        </p:nvSpPr>
        <p:spPr>
          <a:prstGeom prst="rect">
            <a:avLst/>
          </a:prstGeom>
        </p:spPr>
        <p:txBody>
          <a:bodyPr/>
          <a:lstStyle/>
          <a:p>
            <a:r>
              <a:t>CONTENT PHILOSOPHY</a:t>
            </a:r>
          </a:p>
        </p:txBody>
      </p:sp>
      <p:pic>
        <p:nvPicPr>
          <p:cNvPr id="213" name="pasted-image.png"/>
          <p:cNvPicPr>
            <a:picLocks noChangeAspect="1"/>
          </p:cNvPicPr>
          <p:nvPr/>
        </p:nvPicPr>
        <p:blipFill>
          <a:blip r:embed="rId2">
            <a:extLst/>
          </a:blip>
          <a:stretch>
            <a:fillRect/>
          </a:stretch>
        </p:blipFill>
        <p:spPr>
          <a:xfrm>
            <a:off x="1372830" y="1044337"/>
            <a:ext cx="6617415" cy="4101703"/>
          </a:xfrm>
          <a:prstGeom prst="rect">
            <a:avLst/>
          </a:prstGeom>
          <a:ln w="25400"/>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6" name="Shape 21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7" name="Shape 21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8" name="Shape 21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9" name="Shape 21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a:t>
            </a:fld>
            <a:endParaRPr/>
          </a:p>
        </p:txBody>
      </p:sp>
      <p:sp>
        <p:nvSpPr>
          <p:cNvPr id="220" name="Shape 220"/>
          <p:cNvSpPr>
            <a:spLocks noGrp="1"/>
          </p:cNvSpPr>
          <p:nvPr>
            <p:ph type="title"/>
          </p:nvPr>
        </p:nvSpPr>
        <p:spPr>
          <a:prstGeom prst="rect">
            <a:avLst/>
          </a:prstGeom>
        </p:spPr>
        <p:txBody>
          <a:bodyPr/>
          <a:lstStyle/>
          <a:p>
            <a:r>
              <a:t>CONTENT PHILOSOPHY</a:t>
            </a:r>
          </a:p>
        </p:txBody>
      </p:sp>
      <p:pic>
        <p:nvPicPr>
          <p:cNvPr id="221" name="pasted-image.png"/>
          <p:cNvPicPr>
            <a:picLocks noChangeAspect="1"/>
          </p:cNvPicPr>
          <p:nvPr/>
        </p:nvPicPr>
        <p:blipFill>
          <a:blip r:embed="rId2">
            <a:extLst/>
          </a:blip>
          <a:stretch>
            <a:fillRect/>
          </a:stretch>
        </p:blipFill>
        <p:spPr>
          <a:xfrm>
            <a:off x="1440545" y="1124892"/>
            <a:ext cx="6481985" cy="4021148"/>
          </a:xfrm>
          <a:prstGeom prst="rect">
            <a:avLst/>
          </a:prstGeom>
          <a:ln w="25400"/>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4" name="Shape 22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5" name="Shape 22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6" name="Shape 22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7" name="Shape 22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sp>
        <p:nvSpPr>
          <p:cNvPr id="228" name="Shape 228"/>
          <p:cNvSpPr>
            <a:spLocks noGrp="1"/>
          </p:cNvSpPr>
          <p:nvPr>
            <p:ph type="title"/>
          </p:nvPr>
        </p:nvSpPr>
        <p:spPr>
          <a:prstGeom prst="rect">
            <a:avLst/>
          </a:prstGeom>
        </p:spPr>
        <p:txBody>
          <a:bodyPr/>
          <a:lstStyle/>
          <a:p>
            <a:r>
              <a:t>CONTENT PHILOSOPHY</a:t>
            </a:r>
          </a:p>
        </p:txBody>
      </p:sp>
      <p:pic>
        <p:nvPicPr>
          <p:cNvPr id="229" name="pasted-image.png"/>
          <p:cNvPicPr>
            <a:picLocks noChangeAspect="1"/>
          </p:cNvPicPr>
          <p:nvPr/>
        </p:nvPicPr>
        <p:blipFill>
          <a:blip r:embed="rId2">
            <a:extLst/>
          </a:blip>
          <a:stretch>
            <a:fillRect/>
          </a:stretch>
        </p:blipFill>
        <p:spPr>
          <a:xfrm>
            <a:off x="1440545" y="1124892"/>
            <a:ext cx="6481985" cy="4021148"/>
          </a:xfrm>
          <a:prstGeom prst="rect">
            <a:avLst/>
          </a:prstGeom>
          <a:ln w="25400"/>
        </p:spPr>
      </p:pic>
      <p:pic>
        <p:nvPicPr>
          <p:cNvPr id="230" name="Picture 229"/>
          <p:cNvPicPr>
            <a:picLocks/>
          </p:cNvPicPr>
          <p:nvPr/>
        </p:nvPicPr>
        <p:blipFill>
          <a:blip r:embed="rId3">
            <a:extLst/>
          </a:blip>
          <a:stretch>
            <a:fillRect/>
          </a:stretch>
        </p:blipFill>
        <p:spPr>
          <a:xfrm rot="19709670">
            <a:off x="710240" y="3008466"/>
            <a:ext cx="7942595" cy="254001"/>
          </a:xfrm>
          <a:prstGeom prst="rect">
            <a:avLst/>
          </a:prstGeom>
        </p:spPr>
      </p:pic>
      <p:pic>
        <p:nvPicPr>
          <p:cNvPr id="232" name="Picture 231"/>
          <p:cNvPicPr>
            <a:picLocks/>
          </p:cNvPicPr>
          <p:nvPr/>
        </p:nvPicPr>
        <p:blipFill>
          <a:blip r:embed="rId4">
            <a:extLst/>
          </a:blip>
          <a:stretch>
            <a:fillRect/>
          </a:stretch>
        </p:blipFill>
        <p:spPr>
          <a:xfrm rot="12683109">
            <a:off x="863942" y="3008466"/>
            <a:ext cx="7635192" cy="254001"/>
          </a:xfrm>
          <a:prstGeom prst="rect">
            <a:avLst/>
          </a:prstGeom>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pasted-image-filtered.png"/>
          <p:cNvPicPr>
            <a:picLocks noChangeAspect="1"/>
          </p:cNvPicPr>
          <p:nvPr/>
        </p:nvPicPr>
        <p:blipFill>
          <a:blip r:embed="rId2">
            <a:extLst/>
          </a:blip>
          <a:stretch>
            <a:fillRect/>
          </a:stretch>
        </p:blipFill>
        <p:spPr>
          <a:xfrm>
            <a:off x="-35260" y="-342217"/>
            <a:ext cx="9596155" cy="5942234"/>
          </a:xfrm>
          <a:prstGeom prst="rect">
            <a:avLst/>
          </a:prstGeom>
          <a:ln w="25400"/>
        </p:spPr>
      </p:pic>
      <p:sp>
        <p:nvSpPr>
          <p:cNvPr id="236" name="Shape 23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7" name="Shape 23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8" name="Shape 23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9" name="Shape 23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0" name="Shape 240"/>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lvl1pPr>
              <a:defRPr>
                <a:solidFill>
                  <a:srgbClr val="FFFFFF"/>
                </a:solidFill>
              </a:defRPr>
            </a:lvl1pPr>
          </a:lstStyle>
          <a:p>
            <a:fld id="{86CB4B4D-7CA3-9044-876B-883B54F8677D}" type="slidenum">
              <a:t>13</a:t>
            </a:fld>
            <a:endParaRPr/>
          </a:p>
        </p:txBody>
      </p:sp>
      <p:sp>
        <p:nvSpPr>
          <p:cNvPr id="241" name="Shape 241"/>
          <p:cNvSpPr>
            <a:spLocks noGrp="1"/>
          </p:cNvSpPr>
          <p:nvPr>
            <p:ph type="title"/>
          </p:nvPr>
        </p:nvSpPr>
        <p:spPr>
          <a:prstGeom prst="rect">
            <a:avLst/>
          </a:prstGeom>
        </p:spPr>
        <p:txBody>
          <a:bodyPr/>
          <a:lstStyle>
            <a:lvl1pPr>
              <a:defRPr>
                <a:solidFill>
                  <a:srgbClr val="FFFFFF"/>
                </a:solidFill>
              </a:defRPr>
            </a:lvl1pPr>
          </a:lstStyle>
          <a:p>
            <a:r>
              <a:t>HOW TO SUCCEED</a:t>
            </a:r>
          </a:p>
        </p:txBody>
      </p:sp>
      <p:sp>
        <p:nvSpPr>
          <p:cNvPr id="242" name="Shape 242"/>
          <p:cNvSpPr>
            <a:spLocks noGrp="1"/>
          </p:cNvSpPr>
          <p:nvPr>
            <p:ph type="body" idx="1"/>
          </p:nvPr>
        </p:nvSpPr>
        <p:spPr>
          <a:prstGeom prst="rect">
            <a:avLst/>
          </a:prstGeom>
          <a:solidFill>
            <a:srgbClr val="000000">
              <a:alpha val="79075"/>
            </a:srgbClr>
          </a:solidFill>
        </p:spPr>
        <p:txBody>
          <a:bodyPr/>
          <a:lstStyle/>
          <a:p>
            <a:pPr>
              <a:lnSpc>
                <a:spcPct val="200000"/>
              </a:lnSpc>
              <a:buClrTx/>
              <a:defRPr>
                <a:solidFill>
                  <a:srgbClr val="FFFFFF"/>
                </a:solidFill>
              </a:defRPr>
            </a:pPr>
            <a:r>
              <a:t>Effort not prior knowledge</a:t>
            </a:r>
          </a:p>
          <a:p>
            <a:pPr>
              <a:lnSpc>
                <a:spcPct val="200000"/>
              </a:lnSpc>
              <a:buClrTx/>
              <a:defRPr>
                <a:solidFill>
                  <a:srgbClr val="FFFFFF"/>
                </a:solidFill>
              </a:defRPr>
            </a:pPr>
            <a:r>
              <a:t>Ask Questions</a:t>
            </a:r>
          </a:p>
          <a:p>
            <a:pPr>
              <a:lnSpc>
                <a:spcPct val="200000"/>
              </a:lnSpc>
              <a:buClrTx/>
              <a:defRPr>
                <a:solidFill>
                  <a:srgbClr val="FFFFFF"/>
                </a:solidFill>
              </a:defRPr>
            </a:pPr>
            <a:r>
              <a:t>Communicate what you’ve learned</a:t>
            </a:r>
          </a:p>
          <a:p>
            <a:pPr>
              <a:lnSpc>
                <a:spcPct val="200000"/>
              </a:lnSpc>
              <a:buClrTx/>
              <a:defRPr>
                <a:solidFill>
                  <a:srgbClr val="FFFFFF"/>
                </a:solidFill>
              </a:defRPr>
            </a:pPr>
            <a:r>
              <a:t>Help your Classmates</a:t>
            </a:r>
          </a:p>
          <a:p>
            <a:pPr>
              <a:lnSpc>
                <a:spcPct val="200000"/>
              </a:lnSpc>
              <a:buClrTx/>
              <a:defRPr>
                <a:solidFill>
                  <a:srgbClr val="FFFFFF"/>
                </a:solidFill>
              </a:defRPr>
            </a:pPr>
            <a:r>
              <a:t>Be patient with yourself</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5" name="Shape 2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6" name="Shape 24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7" name="Shape 24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8" name="Shape 248"/>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sp>
        <p:nvSpPr>
          <p:cNvPr id="249" name="Shape 249"/>
          <p:cNvSpPr>
            <a:spLocks noGrp="1"/>
          </p:cNvSpPr>
          <p:nvPr>
            <p:ph type="title"/>
          </p:nvPr>
        </p:nvSpPr>
        <p:spPr>
          <a:prstGeom prst="rect">
            <a:avLst/>
          </a:prstGeom>
        </p:spPr>
        <p:txBody>
          <a:bodyPr/>
          <a:lstStyle/>
          <a:p>
            <a:r>
              <a:t>TYPICAL CLASS</a:t>
            </a:r>
          </a:p>
        </p:txBody>
      </p:sp>
      <p:sp>
        <p:nvSpPr>
          <p:cNvPr id="250" name="Shape 250"/>
          <p:cNvSpPr>
            <a:spLocks noGrp="1"/>
          </p:cNvSpPr>
          <p:nvPr>
            <p:ph type="body" idx="1"/>
          </p:nvPr>
        </p:nvSpPr>
        <p:spPr>
          <a:prstGeom prst="rect">
            <a:avLst/>
          </a:prstGeom>
        </p:spPr>
        <p:txBody>
          <a:bodyPr/>
          <a:lstStyle/>
          <a:p>
            <a:pPr marL="190500" indent="-190500" defTabSz="1524000">
              <a:lnSpc>
                <a:spcPct val="110000"/>
              </a:lnSpc>
              <a:spcBef>
                <a:spcPts val="500"/>
              </a:spcBef>
              <a:buClrTx/>
              <a:buSzPct val="86000"/>
              <a:defRPr b="0"/>
            </a:pPr>
            <a:r>
              <a:t>Guest Speaker (sometimes)</a:t>
            </a:r>
          </a:p>
          <a:p>
            <a:pPr marL="190500" indent="-190500" defTabSz="1524000">
              <a:lnSpc>
                <a:spcPct val="110000"/>
              </a:lnSpc>
              <a:spcBef>
                <a:spcPts val="500"/>
              </a:spcBef>
              <a:buClrTx/>
              <a:buSzPct val="86000"/>
              <a:defRPr b="0"/>
            </a:pPr>
            <a:r>
              <a:t>Overview of lesson objectives</a:t>
            </a:r>
          </a:p>
          <a:p>
            <a:pPr marL="190500" indent="-190500" defTabSz="1524000">
              <a:lnSpc>
                <a:spcPct val="110000"/>
              </a:lnSpc>
              <a:spcBef>
                <a:spcPts val="500"/>
              </a:spcBef>
              <a:buClrTx/>
              <a:buSzPct val="86000"/>
              <a:defRPr b="0"/>
            </a:pPr>
            <a:r>
              <a:t>Motivating Problem</a:t>
            </a:r>
          </a:p>
          <a:p>
            <a:pPr marL="190500" indent="-190500" defTabSz="1524000">
              <a:lnSpc>
                <a:spcPct val="110000"/>
              </a:lnSpc>
              <a:spcBef>
                <a:spcPts val="500"/>
              </a:spcBef>
              <a:buClrTx/>
              <a:buSzPct val="86000"/>
              <a:defRPr b="0"/>
            </a:pPr>
            <a:r>
              <a:t>Theory</a:t>
            </a:r>
          </a:p>
          <a:p>
            <a:pPr marL="190500" indent="-190500" defTabSz="1524000">
              <a:lnSpc>
                <a:spcPct val="110000"/>
              </a:lnSpc>
              <a:spcBef>
                <a:spcPts val="500"/>
              </a:spcBef>
              <a:buClrTx/>
              <a:buSzPct val="86000"/>
              <a:defRPr b="0"/>
            </a:pPr>
            <a:r>
              <a:t>Lab</a:t>
            </a:r>
          </a:p>
          <a:p>
            <a:pPr marL="381000" lvl="1" indent="-190500" defTabSz="1524000">
              <a:lnSpc>
                <a:spcPct val="110000"/>
              </a:lnSpc>
              <a:spcBef>
                <a:spcPts val="500"/>
              </a:spcBef>
              <a:buClrTx/>
              <a:buSzPct val="86000"/>
              <a:defRPr b="0"/>
            </a:pPr>
            <a:r>
              <a:t>Code Walk Through</a:t>
            </a:r>
          </a:p>
          <a:p>
            <a:pPr marL="381000" lvl="1" indent="-190500" defTabSz="1524000">
              <a:lnSpc>
                <a:spcPct val="110000"/>
              </a:lnSpc>
              <a:spcBef>
                <a:spcPts val="500"/>
              </a:spcBef>
              <a:buClrTx/>
              <a:buSzPct val="86000"/>
              <a:defRPr b="0"/>
            </a:pPr>
            <a:r>
              <a:t>Code Exercises</a:t>
            </a:r>
          </a:p>
          <a:p>
            <a:pPr marL="190500" indent="-190500" defTabSz="1524000">
              <a:lnSpc>
                <a:spcPct val="110000"/>
              </a:lnSpc>
              <a:spcBef>
                <a:spcPts val="500"/>
              </a:spcBef>
              <a:buClrTx/>
              <a:buSzPct val="86000"/>
              <a:defRPr b="0"/>
            </a:pPr>
            <a:r>
              <a:t>Class Discussion</a:t>
            </a:r>
          </a:p>
          <a:p>
            <a:pPr marL="381000" lvl="1" indent="-190500" defTabSz="1524000">
              <a:lnSpc>
                <a:spcPct val="110000"/>
              </a:lnSpc>
              <a:spcBef>
                <a:spcPts val="500"/>
              </a:spcBef>
              <a:buClrTx/>
              <a:buSzPct val="86000"/>
              <a:defRPr b="0"/>
            </a:pPr>
            <a:r>
              <a:t>Homework </a:t>
            </a:r>
          </a:p>
          <a:p>
            <a:pPr marL="381000" lvl="1" indent="-190500" defTabSz="1524000">
              <a:lnSpc>
                <a:spcPct val="110000"/>
              </a:lnSpc>
              <a:spcBef>
                <a:spcPts val="500"/>
              </a:spcBef>
              <a:buClrTx/>
              <a:buSzPct val="86000"/>
              <a:defRPr b="0"/>
            </a:pPr>
            <a:r>
              <a:t>Readings</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3" name="Shape 2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4" name="Shape 2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5" name="Shape 2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6" name="Shape 256"/>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sp>
        <p:nvSpPr>
          <p:cNvPr id="257" name="Shape 257"/>
          <p:cNvSpPr>
            <a:spLocks noGrp="1"/>
          </p:cNvSpPr>
          <p:nvPr>
            <p:ph type="title"/>
          </p:nvPr>
        </p:nvSpPr>
        <p:spPr>
          <a:prstGeom prst="rect">
            <a:avLst/>
          </a:prstGeom>
        </p:spPr>
        <p:txBody>
          <a:bodyPr/>
          <a:lstStyle/>
          <a:p>
            <a:r>
              <a:t>LOGISTICS</a:t>
            </a:r>
          </a:p>
        </p:txBody>
      </p:sp>
      <p:sp>
        <p:nvSpPr>
          <p:cNvPr id="258" name="Shape 258"/>
          <p:cNvSpPr>
            <a:spLocks noGrp="1"/>
          </p:cNvSpPr>
          <p:nvPr>
            <p:ph type="body" idx="1"/>
          </p:nvPr>
        </p:nvSpPr>
        <p:spPr>
          <a:prstGeom prst="rect">
            <a:avLst/>
          </a:prstGeom>
        </p:spPr>
        <p:txBody>
          <a:bodyPr/>
          <a:lstStyle/>
          <a:p>
            <a:pPr marL="190500" indent="-190500" defTabSz="1524000">
              <a:lnSpc>
                <a:spcPct val="110000"/>
              </a:lnSpc>
              <a:spcBef>
                <a:spcPts val="500"/>
              </a:spcBef>
              <a:buClrTx/>
              <a:buSzPct val="86000"/>
              <a:defRPr b="0"/>
            </a:pPr>
            <a:r>
              <a:t>Food</a:t>
            </a:r>
          </a:p>
          <a:p>
            <a:pPr marL="190500" indent="-190500" defTabSz="1524000">
              <a:lnSpc>
                <a:spcPct val="110000"/>
              </a:lnSpc>
              <a:spcBef>
                <a:spcPts val="500"/>
              </a:spcBef>
              <a:buClrTx/>
              <a:buSzPct val="86000"/>
              <a:defRPr b="0"/>
            </a:pPr>
            <a:r>
              <a:t>Dress Code</a:t>
            </a:r>
          </a:p>
          <a:p>
            <a:pPr marL="190500" indent="-190500" defTabSz="1524000">
              <a:lnSpc>
                <a:spcPct val="110000"/>
              </a:lnSpc>
              <a:spcBef>
                <a:spcPts val="500"/>
              </a:spcBef>
              <a:buClrTx/>
              <a:buSzPct val="86000"/>
              <a:defRPr b="0"/>
            </a:pPr>
            <a:r>
              <a:t>Start and end on time</a:t>
            </a:r>
          </a:p>
          <a:p>
            <a:pPr marL="190500" indent="-190500" defTabSz="1524000">
              <a:lnSpc>
                <a:spcPct val="110000"/>
              </a:lnSpc>
              <a:spcBef>
                <a:spcPts val="500"/>
              </a:spcBef>
              <a:buClrTx/>
              <a:buSzPct val="86000"/>
              <a:defRPr b="0"/>
            </a:pPr>
            <a:r>
              <a:t>Missing Class</a:t>
            </a:r>
          </a:p>
          <a:p>
            <a:pPr marL="190500" indent="-190500" defTabSz="1524000">
              <a:lnSpc>
                <a:spcPct val="110000"/>
              </a:lnSpc>
              <a:spcBef>
                <a:spcPts val="500"/>
              </a:spcBef>
              <a:buClrTx/>
              <a:buSzPct val="86000"/>
              <a:defRPr b="0"/>
            </a:pPr>
            <a:r>
              <a:t>Slack Instead of Email</a:t>
            </a:r>
          </a:p>
          <a:p>
            <a:pPr marL="190500" indent="-190500" defTabSz="1524000">
              <a:lnSpc>
                <a:spcPct val="110000"/>
              </a:lnSpc>
              <a:spcBef>
                <a:spcPts val="500"/>
              </a:spcBef>
              <a:buClrTx/>
              <a:buSzPct val="86000"/>
              <a:defRPr b="0"/>
            </a:pPr>
            <a:r>
              <a:t>Office Hours</a:t>
            </a:r>
          </a:p>
          <a:p>
            <a:pPr marL="190500" indent="-190500" defTabSz="1524000">
              <a:lnSpc>
                <a:spcPct val="110000"/>
              </a:lnSpc>
              <a:spcBef>
                <a:spcPts val="500"/>
              </a:spcBef>
              <a:buClrTx/>
              <a:buSzPct val="86000"/>
              <a:defRPr b="0"/>
            </a:pPr>
            <a:r>
              <a:t>Github for course content and homework</a:t>
            </a:r>
          </a:p>
        </p:txBody>
      </p:sp>
      <p:pic>
        <p:nvPicPr>
          <p:cNvPr id="259" name="pasted-image.png"/>
          <p:cNvPicPr>
            <a:picLocks noChangeAspect="1"/>
          </p:cNvPicPr>
          <p:nvPr/>
        </p:nvPicPr>
        <p:blipFill>
          <a:blip r:embed="rId2">
            <a:extLst/>
          </a:blip>
          <a:stretch>
            <a:fillRect/>
          </a:stretch>
        </p:blipFill>
        <p:spPr>
          <a:xfrm>
            <a:off x="4631340" y="3782999"/>
            <a:ext cx="1016265" cy="1016265"/>
          </a:xfrm>
          <a:prstGeom prst="rect">
            <a:avLst/>
          </a:prstGeom>
          <a:ln w="25400"/>
        </p:spPr>
      </p:pic>
      <p:pic>
        <p:nvPicPr>
          <p:cNvPr id="260" name="pasted-image.png"/>
          <p:cNvPicPr>
            <a:picLocks noChangeAspect="1"/>
          </p:cNvPicPr>
          <p:nvPr/>
        </p:nvPicPr>
        <p:blipFill>
          <a:blip r:embed="rId3">
            <a:extLst/>
          </a:blip>
          <a:stretch>
            <a:fillRect/>
          </a:stretch>
        </p:blipFill>
        <p:spPr>
          <a:xfrm>
            <a:off x="1160693" y="3783065"/>
            <a:ext cx="1011749" cy="1016265"/>
          </a:xfrm>
          <a:prstGeom prst="rect">
            <a:avLst/>
          </a:prstGeom>
          <a:ln w="25400"/>
        </p:spPr>
      </p:pic>
      <p:pic>
        <p:nvPicPr>
          <p:cNvPr id="261" name="pasted-image.png"/>
          <p:cNvPicPr>
            <a:picLocks noChangeAspect="1"/>
          </p:cNvPicPr>
          <p:nvPr/>
        </p:nvPicPr>
        <p:blipFill>
          <a:blip r:embed="rId4">
            <a:extLst/>
          </a:blip>
          <a:stretch>
            <a:fillRect/>
          </a:stretch>
        </p:blipFill>
        <p:spPr>
          <a:xfrm>
            <a:off x="2768250" y="3657556"/>
            <a:ext cx="1267282" cy="1267283"/>
          </a:xfrm>
          <a:prstGeom prst="rect">
            <a:avLst/>
          </a:prstGeom>
          <a:ln w="25400"/>
        </p:spPr>
      </p:pic>
      <p:pic>
        <p:nvPicPr>
          <p:cNvPr id="262" name="pasted-image.png"/>
          <p:cNvPicPr>
            <a:picLocks noChangeAspect="1"/>
          </p:cNvPicPr>
          <p:nvPr/>
        </p:nvPicPr>
        <p:blipFill>
          <a:blip r:embed="rId5">
            <a:extLst/>
          </a:blip>
          <a:stretch>
            <a:fillRect/>
          </a:stretch>
        </p:blipFill>
        <p:spPr>
          <a:xfrm>
            <a:off x="6243545" y="3588103"/>
            <a:ext cx="1406189" cy="1406189"/>
          </a:xfrm>
          <a:prstGeom prst="rect">
            <a:avLst/>
          </a:prstGeom>
          <a:ln w="25400"/>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Etiquette</a:t>
            </a:r>
            <a:endParaRPr lang="en-US"/>
          </a:p>
        </p:txBody>
      </p:sp>
      <p:sp>
        <p:nvSpPr>
          <p:cNvPr id="3" name="Text Placeholder 2"/>
          <p:cNvSpPr>
            <a:spLocks noGrp="1"/>
          </p:cNvSpPr>
          <p:nvPr>
            <p:ph type="body" idx="1"/>
          </p:nvPr>
        </p:nvSpPr>
        <p:spPr/>
        <p:txBody>
          <a:bodyPr/>
          <a:lstStyle/>
          <a:p>
            <a:r>
              <a:rPr lang="en-GB"/>
              <a:t>It’s not like school or university</a:t>
            </a:r>
          </a:p>
          <a:p>
            <a:r>
              <a:rPr lang="en-GB"/>
              <a:t>Best analogy: work meeting?</a:t>
            </a:r>
            <a:endParaRPr lang="en-US"/>
          </a:p>
        </p:txBody>
      </p:sp>
    </p:spTree>
    <p:extLst>
      <p:ext uri="{BB962C8B-B14F-4D97-AF65-F5344CB8AC3E}">
        <p14:creationId xmlns:p14="http://schemas.microsoft.com/office/powerpoint/2010/main" val="137215393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5" name="Shape 26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6" name="Shape 26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7" name="Shape 26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8" name="Shape 268"/>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a:t>
            </a:fld>
            <a:endParaRPr/>
          </a:p>
        </p:txBody>
      </p:sp>
      <p:sp>
        <p:nvSpPr>
          <p:cNvPr id="269" name="Shape 269"/>
          <p:cNvSpPr>
            <a:spLocks noGrp="1"/>
          </p:cNvSpPr>
          <p:nvPr>
            <p:ph type="title"/>
          </p:nvPr>
        </p:nvSpPr>
        <p:spPr>
          <a:prstGeom prst="rect">
            <a:avLst/>
          </a:prstGeom>
        </p:spPr>
        <p:txBody>
          <a:bodyPr/>
          <a:lstStyle/>
          <a:p>
            <a:r>
              <a:t>COURSE PROJECT</a:t>
            </a:r>
          </a:p>
        </p:txBody>
      </p:sp>
      <p:sp>
        <p:nvSpPr>
          <p:cNvPr id="270" name="Shape 270"/>
          <p:cNvSpPr>
            <a:spLocks noGrp="1"/>
          </p:cNvSpPr>
          <p:nvPr>
            <p:ph type="body" idx="1"/>
          </p:nvPr>
        </p:nvSpPr>
        <p:spPr>
          <a:prstGeom prst="rect">
            <a:avLst/>
          </a:prstGeom>
        </p:spPr>
        <p:txBody>
          <a:bodyPr/>
          <a:lstStyle/>
          <a:p>
            <a:pPr marL="0" indent="0" defTabSz="1524000">
              <a:lnSpc>
                <a:spcPct val="110000"/>
              </a:lnSpc>
              <a:spcBef>
                <a:spcPts val="500"/>
              </a:spcBef>
              <a:buClrTx/>
              <a:buSzTx/>
              <a:buFontTx/>
              <a:buNone/>
              <a:defRPr b="0"/>
            </a:pPr>
            <a:r>
              <a:t>The final project should represent significant original work applying data science techniques to an interesting problem. Final projects are individual attainments, but you should be talking frequently with your instructors and classmates about them.</a:t>
            </a:r>
          </a:p>
          <a:p>
            <a:pPr marL="0" indent="0" defTabSz="1524000">
              <a:lnSpc>
                <a:spcPct val="110000"/>
              </a:lnSpc>
              <a:spcBef>
                <a:spcPts val="500"/>
              </a:spcBef>
              <a:buClrTx/>
              <a:buSzTx/>
              <a:buFontTx/>
              <a:buNone/>
              <a:defRPr b="0"/>
            </a:pPr>
            <a:endParaRPr/>
          </a:p>
          <a:p>
            <a:pPr marL="0" indent="0" defTabSz="1524000">
              <a:lnSpc>
                <a:spcPct val="110000"/>
              </a:lnSpc>
              <a:spcBef>
                <a:spcPts val="500"/>
              </a:spcBef>
              <a:buClrTx/>
              <a:buSzTx/>
              <a:buFontTx/>
              <a:buNone/>
              <a:defRPr b="0"/>
            </a:pPr>
            <a:r>
              <a:t>Address a data-related problem in your professional field or a field you're interested in. Pick a subject that you're passionate about; if you're strongly interested in the subject matter it'll be more fun for you and you'll produce a better project!</a:t>
            </a:r>
          </a:p>
          <a:p>
            <a:pPr marL="0" indent="0" defTabSz="1524000">
              <a:lnSpc>
                <a:spcPct val="110000"/>
              </a:lnSpc>
              <a:spcBef>
                <a:spcPts val="500"/>
              </a:spcBef>
              <a:buClrTx/>
              <a:buSzTx/>
              <a:buFontTx/>
              <a:buNone/>
              <a:defRPr b="0"/>
            </a:pPr>
            <a:endParaRPr/>
          </a:p>
          <a:p>
            <a:pPr marL="0" indent="0" defTabSz="1524000">
              <a:lnSpc>
                <a:spcPct val="110000"/>
              </a:lnSpc>
              <a:spcBef>
                <a:spcPts val="500"/>
              </a:spcBef>
              <a:buClrTx/>
              <a:buSzTx/>
              <a:buFontTx/>
              <a:buNone/>
              <a:defRPr b="0"/>
            </a:pPr>
            <a:r>
              <a:t>Look at past projects on the github account for some ideas.</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3" name="Shape 27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4" name="Shape 274"/>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rPr lang="en-US"/>
              <a:t>Software Setup</a:t>
            </a:r>
            <a:endParaRPr/>
          </a:p>
          <a:p>
            <a:pPr marL="27728" marR="27728">
              <a:lnSpc>
                <a:spcPct val="120000"/>
              </a:lnSpc>
              <a:defRPr sz="1800"/>
            </a:pPr>
            <a:endParaRPr/>
          </a:p>
          <a:p>
            <a:pPr marL="27728" marR="27728">
              <a:lnSpc>
                <a:spcPct val="120000"/>
              </a:lnSpc>
              <a:defRPr sz="1800"/>
            </a:pPr>
            <a:r>
              <a:rPr sz="1900"/>
              <a:t>Prework</a:t>
            </a:r>
          </a:p>
          <a:p>
            <a:pPr marL="207115" marR="27728" indent="-138747">
              <a:lnSpc>
                <a:spcPct val="120000"/>
              </a:lnSpc>
              <a:buSzPct val="69000"/>
              <a:buFont typeface="Lucida Grande"/>
              <a:defRPr sz="1800"/>
            </a:pPr>
            <a:r>
              <a:rPr sz="1900"/>
              <a:t>Software Installations</a:t>
            </a:r>
          </a:p>
          <a:p>
            <a:pPr marL="353165" marR="27728" lvl="1" indent="-138747">
              <a:lnSpc>
                <a:spcPct val="120000"/>
              </a:lnSpc>
              <a:buSzPct val="69000"/>
              <a:buFont typeface="Lucida Grande"/>
              <a:defRPr sz="1800"/>
            </a:pPr>
            <a:r>
              <a:rPr sz="1900"/>
              <a:t>Anaconda Python 2.7</a:t>
            </a:r>
          </a:p>
          <a:p>
            <a:pPr marL="353165" marR="27728" lvl="1" indent="-138747">
              <a:lnSpc>
                <a:spcPct val="120000"/>
              </a:lnSpc>
              <a:buSzPct val="69000"/>
              <a:buFont typeface="Lucida Grande"/>
              <a:defRPr sz="1800"/>
            </a:pPr>
            <a:r>
              <a:rPr sz="1900"/>
              <a:t>Slack (and account setup - WITH PHOTO!)</a:t>
            </a:r>
          </a:p>
          <a:p>
            <a:pPr marL="27728" marR="27728">
              <a:lnSpc>
                <a:spcPct val="120000"/>
              </a:lnSpc>
              <a:defRPr sz="1800"/>
            </a:pPr>
            <a:r>
              <a:rPr sz="1900"/>
              <a:t>	</a:t>
            </a:r>
          </a:p>
        </p:txBody>
      </p:sp>
      <p:sp>
        <p:nvSpPr>
          <p:cNvPr id="275" name="Shape 275"/>
          <p:cNvSpPr/>
          <p:nvPr/>
        </p:nvSpPr>
        <p:spPr>
          <a:xfrm>
            <a:off x="8269287" y="549909"/>
            <a:ext cx="647701" cy="3429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marL="91439" algn="r">
              <a:buClr>
                <a:srgbClr val="FFFFFF"/>
              </a:buClr>
              <a:buFont typeface="Helvetica"/>
              <a:defRPr>
                <a:solidFill>
                  <a:srgbClr val="FFFFFF"/>
                </a:solidFill>
                <a:uFill>
                  <a:solidFill>
                    <a:srgbClr val="FFFFFF"/>
                  </a:solidFill>
                </a:uFill>
                <a:latin typeface="Trebuchet MS"/>
                <a:ea typeface="Trebuchet MS"/>
                <a:cs typeface="Trebuchet MS"/>
                <a:sym typeface="Trebuchet MS"/>
              </a:defRPr>
            </a:lvl1pPr>
          </a:lstStyle>
          <a:p>
            <a:r>
              <a:t>15</a:t>
            </a:r>
          </a:p>
        </p:txBody>
      </p:sp>
      <p:sp>
        <p:nvSpPr>
          <p:cNvPr id="276" name="Shape 276"/>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1 Day 1</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 name="pasted-image.png"/>
          <p:cNvPicPr>
            <a:picLocks noChangeAspect="1"/>
          </p:cNvPicPr>
          <p:nvPr/>
        </p:nvPicPr>
        <p:blipFill>
          <a:blip r:embed="rId2">
            <a:extLst/>
          </a:blip>
          <a:stretch>
            <a:fillRect/>
          </a:stretch>
        </p:blipFill>
        <p:spPr>
          <a:xfrm>
            <a:off x="-370" y="-25400"/>
            <a:ext cx="8572085" cy="5308601"/>
          </a:xfrm>
          <a:prstGeom prst="rect">
            <a:avLst/>
          </a:prstGeom>
          <a:ln w="25400"/>
        </p:spPr>
      </p:pic>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4" name="Shape 14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5" name="Shape 14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6" name="Shape 14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7" name="Shape 147"/>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sp>
        <p:nvSpPr>
          <p:cNvPr id="148" name="Shape 148"/>
          <p:cNvSpPr>
            <a:spLocks noGrp="1"/>
          </p:cNvSpPr>
          <p:nvPr>
            <p:ph type="title"/>
          </p:nvPr>
        </p:nvSpPr>
        <p:spPr>
          <a:prstGeom prst="rect">
            <a:avLst/>
          </a:prstGeom>
        </p:spPr>
        <p:txBody>
          <a:bodyPr/>
          <a:lstStyle/>
          <a:p>
            <a:r>
              <a:t>AGENDA</a:t>
            </a:r>
          </a:p>
        </p:txBody>
      </p:sp>
      <p:sp>
        <p:nvSpPr>
          <p:cNvPr id="149" name="Shape 149"/>
          <p:cNvSpPr>
            <a:spLocks noGrp="1"/>
          </p:cNvSpPr>
          <p:nvPr>
            <p:ph type="body" idx="1"/>
          </p:nvPr>
        </p:nvSpPr>
        <p:spPr>
          <a:prstGeom prst="rect">
            <a:avLst/>
          </a:prstGeom>
        </p:spPr>
        <p:txBody>
          <a:bodyPr/>
          <a:lstStyle/>
          <a:p>
            <a:pPr marL="352777" indent="-352777">
              <a:buClrTx/>
              <a:buSzPct val="100000"/>
              <a:buFontTx/>
              <a:buAutoNum type="arabicPeriod"/>
            </a:pPr>
            <a:r>
              <a:t>Meet The Instructors</a:t>
            </a:r>
          </a:p>
          <a:p>
            <a:pPr marL="352777" indent="-352777">
              <a:buClrTx/>
              <a:buSzPct val="100000"/>
              <a:buFontTx/>
              <a:buAutoNum type="arabicPeriod"/>
            </a:pPr>
            <a:r>
              <a:t>Meet Your Classmates</a:t>
            </a:r>
          </a:p>
          <a:p>
            <a:pPr marL="352777" indent="-352777">
              <a:buClrTx/>
              <a:buSzPct val="100000"/>
              <a:buFontTx/>
              <a:buAutoNum type="arabicPeriod"/>
            </a:pPr>
            <a:r>
              <a:t>Instructor Philosophy</a:t>
            </a:r>
          </a:p>
          <a:p>
            <a:pPr marL="352777" indent="-352777">
              <a:buClrTx/>
              <a:buSzPct val="100000"/>
              <a:buFontTx/>
              <a:buAutoNum type="arabicPeriod"/>
            </a:pPr>
            <a:r>
              <a:t>Content Philosophy</a:t>
            </a:r>
          </a:p>
          <a:p>
            <a:pPr marL="352777" indent="-352777">
              <a:buClrTx/>
              <a:buSzPct val="100000"/>
              <a:buFontTx/>
              <a:buAutoNum type="arabicPeriod"/>
            </a:pPr>
            <a:r>
              <a:t>How To Succeed</a:t>
            </a:r>
          </a:p>
          <a:p>
            <a:pPr marL="352777" indent="-352777">
              <a:buClrTx/>
              <a:buSzPct val="100000"/>
              <a:buFontTx/>
              <a:buAutoNum type="arabicPeriod"/>
            </a:pPr>
            <a:r>
              <a:t>Typical Class</a:t>
            </a:r>
          </a:p>
          <a:p>
            <a:pPr marL="352777" indent="-352777">
              <a:buClrTx/>
              <a:buSzPct val="100000"/>
              <a:buFontTx/>
              <a:buAutoNum type="arabicPeriod"/>
            </a:pPr>
            <a:r>
              <a:t>Logistics</a:t>
            </a:r>
          </a:p>
          <a:p>
            <a:pPr marL="352777" indent="-352777">
              <a:buClrTx/>
              <a:buSzPct val="100000"/>
              <a:buFontTx/>
              <a:buAutoNum type="arabicPeriod"/>
            </a:pPr>
            <a:r>
              <a:t>Course Project</a:t>
            </a:r>
          </a:p>
          <a:p>
            <a:pPr marL="352777" indent="-352777">
              <a:buClrTx/>
              <a:buSzPct val="100000"/>
              <a:buFontTx/>
              <a:buAutoNum type="arabicPeriod"/>
            </a:pPr>
            <a:r>
              <a:t>Setting Up</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09193" y="1645735"/>
            <a:ext cx="4190870" cy="1641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 typeface="Arial"/>
              <a:buChar char="•"/>
              <a:tabLst/>
            </a:pPr>
            <a:r>
              <a:rPr lang="en-US" sz="2000" dirty="0"/>
              <a:t>Create a </a:t>
            </a:r>
            <a:r>
              <a:rPr lang="en-US" sz="2000" dirty="0" err="1"/>
              <a:t>Jupyter</a:t>
            </a:r>
            <a:r>
              <a:rPr lang="en-US" sz="2000" dirty="0"/>
              <a:t> notebook</a:t>
            </a:r>
          </a:p>
          <a:p>
            <a:pPr marL="342900" marR="0" indent="-342900" algn="l" defTabSz="584200" rtl="0" fontAlgn="auto" latinLnBrk="0" hangingPunct="0">
              <a:lnSpc>
                <a:spcPct val="100000"/>
              </a:lnSpc>
              <a:spcBef>
                <a:spcPts val="0"/>
              </a:spcBef>
              <a:spcAft>
                <a:spcPts val="0"/>
              </a:spcAft>
              <a:buClrTx/>
              <a:buSzTx/>
              <a:buFont typeface="Arial"/>
              <a:buChar char="•"/>
              <a:tabLst/>
            </a:pPr>
            <a:r>
              <a:rPr lang="en-US" sz="2000" dirty="0"/>
              <a:t>Confirm you are running python2, not python3</a:t>
            </a:r>
          </a:p>
          <a:p>
            <a:pPr marL="342900" marR="0" indent="-342900" algn="l" defTabSz="584200" rtl="0" fontAlgn="auto" latinLnBrk="0" hangingPunct="0">
              <a:lnSpc>
                <a:spcPct val="100000"/>
              </a:lnSpc>
              <a:spcBef>
                <a:spcPts val="0"/>
              </a:spcBef>
              <a:spcAft>
                <a:spcPts val="0"/>
              </a:spcAft>
              <a:buClrTx/>
              <a:buSzTx/>
              <a:buFont typeface="Arial"/>
              <a:buChar char="•"/>
              <a:tabLst/>
            </a:pPr>
            <a:r>
              <a:rPr lang="en-US" sz="2000" dirty="0"/>
              <a:t>Write a “Hello World” notebook</a:t>
            </a:r>
            <a:endParaRPr kumimoji="0" lang="en-US" sz="2000" b="1" i="0" u="none" strike="noStrike" cap="none" spc="0" normalizeH="0" baseline="0" dirty="0">
              <a:ln>
                <a:noFill/>
              </a:ln>
              <a:solidFill>
                <a:srgbClr val="000000"/>
              </a:solidFill>
              <a:effectLst/>
              <a:uFill>
                <a:solidFill>
                  <a:srgbClr val="000000"/>
                </a:solidFill>
              </a:uFill>
              <a:sym typeface="Helvetica"/>
            </a:endParaRPr>
          </a:p>
        </p:txBody>
      </p:sp>
      <p:sp>
        <p:nvSpPr>
          <p:cNvPr id="3" name="TextBox 2"/>
          <p:cNvSpPr txBox="1"/>
          <p:nvPr/>
        </p:nvSpPr>
        <p:spPr>
          <a:xfrm>
            <a:off x="493523" y="519574"/>
            <a:ext cx="708772"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rPr>
              <a:t>LAB</a:t>
            </a:r>
          </a:p>
        </p:txBody>
      </p:sp>
    </p:spTree>
    <p:extLst>
      <p:ext uri="{BB962C8B-B14F-4D97-AF65-F5344CB8AC3E}">
        <p14:creationId xmlns:p14="http://schemas.microsoft.com/office/powerpoint/2010/main" val="122780657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hape 82"/>
          <p:cNvSpPr/>
          <p:nvPr/>
        </p:nvSpPr>
        <p:spPr>
          <a:xfrm>
            <a:off x="610669" y="417861"/>
            <a:ext cx="7093067" cy="73866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nSpc>
                <a:spcPct val="60000"/>
              </a:lnSpc>
              <a:defRPr sz="7200" cap="none" spc="0">
                <a:solidFill>
                  <a:srgbClr val="000000"/>
                </a:solidFill>
                <a:latin typeface="News706BT-BoldC"/>
                <a:ea typeface="News706BT-BoldC"/>
                <a:cs typeface="News706BT-BoldC"/>
                <a:sym typeface="News706BT-BoldC"/>
              </a:defRPr>
            </a:lvl1pPr>
          </a:lstStyle>
          <a:p>
            <a:r>
              <a:t>GA Directory</a:t>
            </a:r>
          </a:p>
        </p:txBody>
      </p:sp>
      <p:sp>
        <p:nvSpPr>
          <p:cNvPr id="83" name="Shape 83"/>
          <p:cNvSpPr/>
          <p:nvPr/>
        </p:nvSpPr>
        <p:spPr>
          <a:xfrm>
            <a:off x="609170" y="1491149"/>
            <a:ext cx="4542617" cy="214994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40000"/>
              </a:lnSpc>
              <a:spcBef>
                <a:spcPts val="1151"/>
              </a:spcBef>
              <a:defRPr sz="4000" cap="none" spc="39">
                <a:solidFill>
                  <a:srgbClr val="58585B"/>
                </a:solidFill>
                <a:latin typeface="News706BT-RomanC"/>
                <a:ea typeface="News706BT-RomanC"/>
                <a:cs typeface="News706BT-RomanC"/>
                <a:sym typeface="News706BT-RomanC"/>
              </a:defRPr>
            </a:pPr>
            <a:r>
              <a:rPr sz="1600" dirty="0"/>
              <a:t>The GA Directory is a place for students, alumni and instructors to connect.</a:t>
            </a:r>
          </a:p>
          <a:p>
            <a:pPr marL="107206" indent="-107206" algn="l">
              <a:lnSpc>
                <a:spcPct val="140000"/>
              </a:lnSpc>
              <a:spcBef>
                <a:spcPts val="1151"/>
              </a:spcBef>
              <a:buSzPct val="30000"/>
              <a:buBlip>
                <a:blip r:embed="rId2"/>
              </a:buBlip>
              <a:defRPr sz="4000" cap="none" spc="39">
                <a:solidFill>
                  <a:srgbClr val="58585B"/>
                </a:solidFill>
                <a:latin typeface="News706BT-RomanC"/>
                <a:ea typeface="News706BT-RomanC"/>
                <a:cs typeface="News706BT-RomanC"/>
                <a:sym typeface="News706BT-RomanC"/>
              </a:defRPr>
            </a:pPr>
            <a:r>
              <a:rPr sz="1600" dirty="0"/>
              <a:t>Find your classmates</a:t>
            </a:r>
          </a:p>
          <a:p>
            <a:pPr marL="107206" indent="-107206" algn="l">
              <a:lnSpc>
                <a:spcPct val="140000"/>
              </a:lnSpc>
              <a:spcBef>
                <a:spcPts val="1151"/>
              </a:spcBef>
              <a:buSzPct val="30000"/>
              <a:buBlip>
                <a:blip r:embed="rId2"/>
              </a:buBlip>
              <a:defRPr sz="4000" cap="none" spc="39">
                <a:solidFill>
                  <a:srgbClr val="58585B"/>
                </a:solidFill>
                <a:latin typeface="News706BT-RomanC"/>
                <a:ea typeface="News706BT-RomanC"/>
                <a:cs typeface="News706BT-RomanC"/>
                <a:sym typeface="News706BT-RomanC"/>
              </a:defRPr>
            </a:pPr>
            <a:r>
              <a:rPr sz="1600" dirty="0"/>
              <a:t>Reach out to alumni and instructors</a:t>
            </a:r>
          </a:p>
          <a:p>
            <a:pPr marL="107206" indent="-107206" algn="l">
              <a:lnSpc>
                <a:spcPct val="140000"/>
              </a:lnSpc>
              <a:spcBef>
                <a:spcPts val="1151"/>
              </a:spcBef>
              <a:buSzPct val="30000"/>
              <a:buBlip>
                <a:blip r:embed="rId2"/>
              </a:buBlip>
              <a:defRPr sz="4000" cap="none" spc="39">
                <a:solidFill>
                  <a:srgbClr val="58585B"/>
                </a:solidFill>
                <a:latin typeface="News706BT-RomanC"/>
                <a:ea typeface="News706BT-RomanC"/>
                <a:cs typeface="News706BT-RomanC"/>
                <a:sym typeface="News706BT-RomanC"/>
              </a:defRPr>
            </a:pPr>
            <a:r>
              <a:rPr sz="1600" dirty="0"/>
              <a:t>Hire talent based on skills and experience</a:t>
            </a:r>
          </a:p>
        </p:txBody>
      </p:sp>
      <p:sp>
        <p:nvSpPr>
          <p:cNvPr id="84" name="Shape 84"/>
          <p:cNvSpPr/>
          <p:nvPr/>
        </p:nvSpPr>
        <p:spPr>
          <a:xfrm>
            <a:off x="609170" y="3981460"/>
            <a:ext cx="2696643" cy="285586"/>
          </a:xfrm>
          <a:prstGeom prst="rect">
            <a:avLst/>
          </a:prstGeom>
          <a:ln w="12700">
            <a:miter lim="400000"/>
          </a:ln>
          <a:extLst>
            <a:ext uri="{C572A759-6A51-4108-AA02-DFA0A04FC94B}">
              <ma14:wrappingTextBoxFlag xmlns:ma14="http://schemas.microsoft.com/office/mac/drawingml/2011/main" xmlns="" val="1"/>
            </a:ext>
          </a:extLst>
        </p:spPr>
        <p:txBody>
          <a:bodyPr wrap="none" lIns="19492" tIns="19492" rIns="19492" bIns="19492" anchor="ctr">
            <a:spAutoFit/>
          </a:bodyPr>
          <a:lstStyle>
            <a:lvl1pPr marR="457200" defTabSz="457200">
              <a:lnSpc>
                <a:spcPct val="100000"/>
              </a:lnSpc>
              <a:spcBef>
                <a:spcPts val="3000"/>
              </a:spcBef>
              <a:defRPr sz="6000" b="1" u="sng" cap="none" spc="0">
                <a:solidFill>
                  <a:srgbClr val="E42124"/>
                </a:solidFill>
                <a:uFillTx/>
                <a:latin typeface="Circular Std"/>
                <a:ea typeface="Circular Std"/>
                <a:cs typeface="Circular Std"/>
                <a:sym typeface="Circular Std"/>
                <a:hlinkClick r:id="rId3"/>
              </a:defRPr>
            </a:lvl1pPr>
          </a:lstStyle>
          <a:p>
            <a:pPr>
              <a:defRPr u="none"/>
            </a:pPr>
            <a:r>
              <a:rPr sz="1600" u="sng" dirty="0">
                <a:solidFill>
                  <a:srgbClr val="FF0000"/>
                </a:solidFill>
                <a:latin typeface="+mj-lt"/>
                <a:hlinkClick r:id="rId3"/>
              </a:rPr>
              <a:t>directory.generalassemb.ly</a:t>
            </a:r>
          </a:p>
        </p:txBody>
      </p:sp>
      <p:pic>
        <p:nvPicPr>
          <p:cNvPr id="85" name="Rolodex Placeholder Image_v3.png"/>
          <p:cNvPicPr>
            <a:picLocks noChangeAspect="1"/>
          </p:cNvPicPr>
          <p:nvPr/>
        </p:nvPicPr>
        <p:blipFill>
          <a:blip r:embed="rId4">
            <a:extLst/>
          </a:blip>
          <a:stretch>
            <a:fillRect/>
          </a:stretch>
        </p:blipFill>
        <p:spPr>
          <a:xfrm>
            <a:off x="6283706" y="1298301"/>
            <a:ext cx="2840060" cy="3853992"/>
          </a:xfrm>
          <a:prstGeom prst="rect">
            <a:avLst/>
          </a:prstGeom>
          <a:ln w="12700">
            <a:miter lim="400000"/>
          </a:ln>
        </p:spPr>
      </p:pic>
    </p:spTree>
    <p:extLst>
      <p:ext uri="{BB962C8B-B14F-4D97-AF65-F5344CB8AC3E}">
        <p14:creationId xmlns:p14="http://schemas.microsoft.com/office/powerpoint/2010/main" val="305594239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9" name="Shape 27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80" name="Shape 280"/>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rPr lang="en-US" dirty="0"/>
              <a:t>Readings</a:t>
            </a:r>
            <a:endParaRPr dirty="0"/>
          </a:p>
          <a:p>
            <a:pPr marL="27728" marR="27728">
              <a:lnSpc>
                <a:spcPct val="120000"/>
              </a:lnSpc>
              <a:defRPr sz="1800"/>
            </a:pPr>
            <a:endParaRPr dirty="0"/>
          </a:p>
          <a:p>
            <a:pPr marL="27728" marR="27728">
              <a:lnSpc>
                <a:spcPct val="120000"/>
              </a:lnSpc>
              <a:defRPr sz="1800"/>
            </a:pPr>
            <a:r>
              <a:rPr sz="1900" dirty="0"/>
              <a:t>Data Science Handbook</a:t>
            </a:r>
            <a:r>
              <a:rPr lang="en-AU" sz="1900" dirty="0"/>
              <a:t> (http://</a:t>
            </a:r>
            <a:r>
              <a:rPr lang="en-AU" sz="1900" dirty="0" err="1"/>
              <a:t>www.thedatasciencehandbook.com</a:t>
            </a:r>
            <a:r>
              <a:rPr lang="en-AU" sz="1900" dirty="0"/>
              <a:t>/)</a:t>
            </a:r>
            <a:endParaRPr sz="1900" dirty="0"/>
          </a:p>
        </p:txBody>
      </p:sp>
      <p:sp>
        <p:nvSpPr>
          <p:cNvPr id="281" name="Shape 281"/>
          <p:cNvSpPr/>
          <p:nvPr/>
        </p:nvSpPr>
        <p:spPr>
          <a:xfrm>
            <a:off x="8269287" y="549909"/>
            <a:ext cx="647701" cy="3429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marL="91439" algn="r">
              <a:buClr>
                <a:srgbClr val="FFFFFF"/>
              </a:buClr>
              <a:buFont typeface="Helvetica"/>
              <a:defRPr>
                <a:solidFill>
                  <a:srgbClr val="FFFFFF"/>
                </a:solidFill>
                <a:uFill>
                  <a:solidFill>
                    <a:srgbClr val="FFFFFF"/>
                  </a:solidFill>
                </a:uFill>
                <a:latin typeface="Trebuchet MS"/>
                <a:ea typeface="Trebuchet MS"/>
                <a:cs typeface="Trebuchet MS"/>
                <a:sym typeface="Trebuchet MS"/>
              </a:defRPr>
            </a:lvl1pPr>
          </a:lstStyle>
          <a:p>
            <a:r>
              <a:t>16</a:t>
            </a:r>
          </a:p>
        </p:txBody>
      </p:sp>
      <p:sp>
        <p:nvSpPr>
          <p:cNvPr id="282" name="Shape 282"/>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1 Day 1</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85" name="Shape 28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86" name="Shape 286"/>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rPr lang="en-US" dirty="0"/>
              <a:t>Optional Reading</a:t>
            </a:r>
            <a:endParaRPr sz="1900" dirty="0"/>
          </a:p>
          <a:p>
            <a:pPr marL="557318" marR="27728" indent="-342900">
              <a:lnSpc>
                <a:spcPct val="120000"/>
              </a:lnSpc>
              <a:buSzPct val="69000"/>
              <a:buFont typeface="Arial"/>
              <a:buChar char="•"/>
              <a:defRPr sz="1800"/>
            </a:pPr>
            <a:r>
              <a:rPr sz="1800" dirty="0"/>
              <a:t>Codecademy Python course</a:t>
            </a:r>
            <a:br>
              <a:rPr lang="en-US" sz="1800" dirty="0"/>
            </a:br>
            <a:r>
              <a:rPr lang="en-AU" sz="1800" dirty="0"/>
              <a:t>An Introduction to Statistical Learning</a:t>
            </a:r>
            <a:endParaRPr sz="1800" dirty="0"/>
          </a:p>
          <a:p>
            <a:pPr marL="557318" marR="27728" lvl="1" indent="-342900">
              <a:lnSpc>
                <a:spcPct val="120000"/>
              </a:lnSpc>
              <a:buSzPct val="69000"/>
              <a:buFont typeface="Arial"/>
              <a:buChar char="•"/>
              <a:defRPr sz="1800"/>
            </a:pPr>
            <a:r>
              <a:rPr sz="1800" dirty="0"/>
              <a:t>Python for Data Analysis</a:t>
            </a:r>
          </a:p>
          <a:p>
            <a:pPr marL="557318" marR="27728" lvl="1" indent="-342900">
              <a:lnSpc>
                <a:spcPct val="120000"/>
              </a:lnSpc>
              <a:buSzPct val="69000"/>
              <a:buFont typeface="Arial"/>
              <a:buChar char="•"/>
              <a:defRPr sz="1800"/>
            </a:pPr>
            <a:r>
              <a:rPr sz="1800" dirty="0"/>
              <a:t>Learn Python the Hard Way</a:t>
            </a:r>
          </a:p>
          <a:p>
            <a:pPr marL="557318" marR="27728" lvl="1" indent="-342900">
              <a:lnSpc>
                <a:spcPct val="120000"/>
              </a:lnSpc>
              <a:buSzPct val="69000"/>
              <a:buFont typeface="Arial"/>
              <a:buChar char="•"/>
              <a:defRPr sz="1800"/>
            </a:pPr>
            <a:r>
              <a:rPr sz="1800" dirty="0"/>
              <a:t>Command Line Crash Course</a:t>
            </a:r>
          </a:p>
          <a:p>
            <a:pPr marL="557318" marR="27728" lvl="1" indent="-342900">
              <a:lnSpc>
                <a:spcPct val="120000"/>
              </a:lnSpc>
              <a:buSzPct val="69000"/>
              <a:buFont typeface="Arial"/>
              <a:buChar char="•"/>
              <a:defRPr sz="1800"/>
            </a:pPr>
            <a:r>
              <a:rPr sz="1800" dirty="0"/>
              <a:t>Khan Academy </a:t>
            </a:r>
            <a:r>
              <a:rPr lang="en-AU" sz="1800" dirty="0"/>
              <a:t>–</a:t>
            </a:r>
            <a:r>
              <a:rPr sz="1800" dirty="0"/>
              <a:t> Probability</a:t>
            </a:r>
            <a:br>
              <a:rPr lang="en-AU" sz="1800" dirty="0"/>
            </a:br>
            <a:endParaRPr sz="1800" dirty="0"/>
          </a:p>
        </p:txBody>
      </p:sp>
      <p:sp>
        <p:nvSpPr>
          <p:cNvPr id="287" name="Shape 287"/>
          <p:cNvSpPr/>
          <p:nvPr/>
        </p:nvSpPr>
        <p:spPr>
          <a:xfrm>
            <a:off x="8269287" y="549909"/>
            <a:ext cx="647701" cy="3429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marL="91439" algn="r">
              <a:buClr>
                <a:srgbClr val="FFFFFF"/>
              </a:buClr>
              <a:buFont typeface="Helvetica"/>
              <a:defRPr>
                <a:solidFill>
                  <a:srgbClr val="FFFFFF"/>
                </a:solidFill>
                <a:uFill>
                  <a:solidFill>
                    <a:srgbClr val="FFFFFF"/>
                  </a:solidFill>
                </a:uFill>
                <a:latin typeface="Trebuchet MS"/>
                <a:ea typeface="Trebuchet MS"/>
                <a:cs typeface="Trebuchet MS"/>
                <a:sym typeface="Trebuchet MS"/>
              </a:defRPr>
            </a:lvl1pPr>
          </a:lstStyle>
          <a:p>
            <a:r>
              <a:t>17</a:t>
            </a:r>
          </a:p>
        </p:txBody>
      </p:sp>
      <p:sp>
        <p:nvSpPr>
          <p:cNvPr id="288" name="Shape 288"/>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1 Day 1</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p:cNvSpPr>
          <p:nvPr>
            <p:ph type="body" idx="1"/>
          </p:nvPr>
        </p:nvSpPr>
        <p:spPr>
          <a:xfrm>
            <a:off x="1765101" y="931068"/>
            <a:ext cx="6058794" cy="3826968"/>
          </a:xfrm>
          <a:prstGeom prst="rect">
            <a:avLst/>
          </a:prstGeom>
        </p:spPr>
        <p:txBody>
          <a:bodyPr/>
          <a:lstStyle/>
          <a:p>
            <a:pPr algn="l">
              <a:defRPr>
                <a:solidFill>
                  <a:srgbClr val="FFFFFF"/>
                </a:solidFill>
                <a:latin typeface="Rockwell"/>
                <a:ea typeface="Rockwell"/>
                <a:cs typeface="Rockwell"/>
                <a:sym typeface="Rockwell"/>
              </a:defRPr>
            </a:pPr>
            <a:r>
              <a:t>Freelance data scientist, previously working in the areas of fraud detection, insurance and web analytics. He provides analytics services for businesses ranging from startups to ASX100 listed companies</a:t>
            </a:r>
          </a:p>
          <a:p>
            <a:pPr algn="l">
              <a:buSzPct val="125000"/>
              <a:buChar char="•"/>
              <a:defRPr>
                <a:solidFill>
                  <a:srgbClr val="FFFFFF"/>
                </a:solidFill>
                <a:latin typeface="Rockwell"/>
                <a:ea typeface="Rockwell"/>
                <a:cs typeface="Rockwell"/>
                <a:sym typeface="Rockwell"/>
              </a:defRPr>
            </a:pPr>
            <a:endParaRPr/>
          </a:p>
          <a:p>
            <a:pPr algn="l">
              <a:defRPr>
                <a:solidFill>
                  <a:srgbClr val="FFFFFF"/>
                </a:solidFill>
                <a:latin typeface="Rockwell"/>
                <a:ea typeface="Rockwell"/>
                <a:cs typeface="Rockwell"/>
                <a:sym typeface="Rockwell"/>
              </a:defRPr>
            </a:pPr>
            <a:endParaRPr/>
          </a:p>
          <a:p>
            <a:pPr algn="l">
              <a:defRPr>
                <a:solidFill>
                  <a:srgbClr val="FFFFFF"/>
                </a:solidFill>
                <a:latin typeface="Rockwell"/>
                <a:ea typeface="Rockwell"/>
                <a:cs typeface="Rockwell"/>
                <a:sym typeface="Rockwell"/>
              </a:defRPr>
            </a:pPr>
            <a:endParaRPr/>
          </a:p>
          <a:p>
            <a:pPr algn="l">
              <a:defRPr>
                <a:solidFill>
                  <a:srgbClr val="FFFFFF"/>
                </a:solidFill>
                <a:latin typeface="Rockwell"/>
                <a:ea typeface="Rockwell"/>
                <a:cs typeface="Rockwell"/>
                <a:sym typeface="Rockwell"/>
              </a:defRPr>
            </a:pPr>
            <a:endParaRPr/>
          </a:p>
        </p:txBody>
      </p:sp>
      <p:sp>
        <p:nvSpPr>
          <p:cNvPr id="152" name="Shape 152"/>
          <p:cNvSpPr/>
          <p:nvPr/>
        </p:nvSpPr>
        <p:spPr>
          <a:xfrm>
            <a:off x="1148953" y="5045571"/>
            <a:ext cx="7065169" cy="219076"/>
          </a:xfrm>
          <a:prstGeom prst="rect">
            <a:avLst/>
          </a:prstGeom>
          <a:solidFill>
            <a:srgbClr val="450E59"/>
          </a:solidFill>
          <a:ln w="12700">
            <a:miter lim="400000"/>
          </a:ln>
        </p:spPr>
        <p:txBody>
          <a:bodyPr lIns="27384" tIns="27384" rIns="27384" bIns="27384" anchor="ctr"/>
          <a:lstStyle/>
          <a:p>
            <a:pPr>
              <a:defRPr sz="2000" b="0">
                <a:solidFill>
                  <a:srgbClr val="FFFFFF"/>
                </a:solidFill>
                <a:effectLst>
                  <a:outerShdw blurRad="38100" dist="12700" dir="5400000" rotWithShape="0">
                    <a:srgbClr val="000000">
                      <a:alpha val="50000"/>
                    </a:srgbClr>
                  </a:outerShdw>
                </a:effectLst>
                <a:uFillTx/>
                <a:latin typeface="+mn-lt"/>
                <a:ea typeface="+mn-ea"/>
                <a:cs typeface="+mn-cs"/>
                <a:sym typeface="Gill Sans"/>
              </a:defRPr>
            </a:pPr>
            <a:endParaRPr/>
          </a:p>
        </p:txBody>
      </p:sp>
      <p:sp>
        <p:nvSpPr>
          <p:cNvPr id="153" name="Shape 153"/>
          <p:cNvSpPr/>
          <p:nvPr/>
        </p:nvSpPr>
        <p:spPr>
          <a:xfrm>
            <a:off x="1409709" y="4956571"/>
            <a:ext cx="6770788" cy="349152"/>
          </a:xfrm>
          <a:prstGeom prst="rect">
            <a:avLst/>
          </a:prstGeom>
          <a:ln w="12700">
            <a:miter lim="400000"/>
          </a:ln>
          <a:extLst>
            <a:ext uri="{C572A759-6A51-4108-AA02-DFA0A04FC94B}">
              <ma14:wrappingTextBoxFlag xmlns:ma14="http://schemas.microsoft.com/office/mac/drawingml/2011/main" xmlns="" val="1"/>
            </a:ext>
          </a:extLst>
        </p:spPr>
        <p:txBody>
          <a:bodyPr lIns="27384" tIns="27384" rIns="27384" bIns="27384" anchor="ctr">
            <a:spAutoFit/>
          </a:bodyPr>
          <a:lstStyle/>
          <a:p>
            <a:pPr algn="r">
              <a:defRPr sz="1200" b="0">
                <a:solidFill>
                  <a:srgbClr val="FFFFFF"/>
                </a:solidFill>
                <a:uFillTx/>
                <a:latin typeface="Futura"/>
                <a:ea typeface="Futura"/>
                <a:cs typeface="Futura"/>
                <a:sym typeface="Futura"/>
              </a:defRPr>
            </a:pPr>
            <a:r>
              <a:t>P</a:t>
            </a:r>
            <a:r>
              <a:rPr sz="1600"/>
              <a:t>∀</a:t>
            </a:r>
          </a:p>
        </p:txBody>
      </p:sp>
      <p:sp>
        <p:nvSpPr>
          <p:cNvPr id="154" name="Shape 154"/>
          <p:cNvSpPr/>
          <p:nvPr/>
        </p:nvSpPr>
        <p:spPr>
          <a:xfrm>
            <a:off x="3493588" y="331837"/>
            <a:ext cx="2370263" cy="575469"/>
          </a:xfrm>
          <a:prstGeom prst="rect">
            <a:avLst/>
          </a:prstGeom>
          <a:ln w="12700">
            <a:miter lim="400000"/>
          </a:ln>
          <a:extLst>
            <a:ext uri="{C572A759-6A51-4108-AA02-DFA0A04FC94B}">
              <ma14:wrappingTextBoxFlag xmlns:ma14="http://schemas.microsoft.com/office/mac/drawingml/2011/main" xmlns="" val="1"/>
            </a:ext>
          </a:extLst>
        </p:spPr>
        <p:txBody>
          <a:bodyPr wrap="none" lIns="27384" tIns="27384" rIns="27384" bIns="27384" anchor="ctr">
            <a:spAutoFit/>
          </a:bodyPr>
          <a:lstStyle>
            <a:lvl1pPr>
              <a:defRPr sz="3400">
                <a:solidFill>
                  <a:srgbClr val="FFFFFF"/>
                </a:solidFill>
                <a:uFillTx/>
              </a:defRPr>
            </a:lvl1pPr>
          </a:lstStyle>
          <a:p>
            <a:r>
              <a:t>ABOUT ME</a:t>
            </a:r>
          </a:p>
        </p:txBody>
      </p:sp>
      <p:pic>
        <p:nvPicPr>
          <p:cNvPr id="155" name="droppedImage.tiff"/>
          <p:cNvPicPr>
            <a:picLocks noChangeAspect="1"/>
          </p:cNvPicPr>
          <p:nvPr/>
        </p:nvPicPr>
        <p:blipFill>
          <a:blip r:embed="rId2">
            <a:extLst/>
          </a:blip>
          <a:stretch>
            <a:fillRect/>
          </a:stretch>
        </p:blipFill>
        <p:spPr>
          <a:xfrm>
            <a:off x="-1910" y="-496111"/>
            <a:ext cx="9366895" cy="6250022"/>
          </a:xfrm>
          <a:prstGeom prst="rect">
            <a:avLst/>
          </a:prstGeom>
          <a:ln w="12700">
            <a:miter lim="400000"/>
          </a:ln>
        </p:spPr>
      </p:pic>
      <p:sp>
        <p:nvSpPr>
          <p:cNvPr id="156" name="Shape 156"/>
          <p:cNvSpPr/>
          <p:nvPr/>
        </p:nvSpPr>
        <p:spPr>
          <a:xfrm>
            <a:off x="314602" y="931068"/>
            <a:ext cx="8733871" cy="1526680"/>
          </a:xfrm>
          <a:prstGeom prst="rect">
            <a:avLst/>
          </a:prstGeom>
          <a:solidFill>
            <a:srgbClr val="000000">
              <a:alpha val="80000"/>
            </a:srgbClr>
          </a:solidFill>
          <a:ln w="12700">
            <a:miter lim="400000"/>
          </a:ln>
          <a:extLst>
            <a:ext uri="{C572A759-6A51-4108-AA02-DFA0A04FC94B}">
              <ma14:wrappingTextBoxFlag xmlns:ma14="http://schemas.microsoft.com/office/mac/drawingml/2011/main" xmlns="" val="1"/>
            </a:ext>
          </a:extLst>
        </p:spPr>
        <p:txBody>
          <a:bodyPr lIns="27384" tIns="27384" rIns="27384" bIns="27384"/>
          <a:lstStyle/>
          <a:p>
            <a:pPr algn="l">
              <a:lnSpc>
                <a:spcPct val="120000"/>
              </a:lnSpc>
              <a:defRPr sz="2000">
                <a:solidFill>
                  <a:srgbClr val="FFFFFF"/>
                </a:solidFill>
                <a:uFillTx/>
              </a:defRPr>
            </a:pPr>
            <a:endParaRPr/>
          </a:p>
          <a:p>
            <a:pPr algn="l">
              <a:lnSpc>
                <a:spcPct val="120000"/>
              </a:lnSpc>
              <a:defRPr sz="2000">
                <a:solidFill>
                  <a:srgbClr val="FFFFFF"/>
                </a:solidFill>
                <a:uFillTx/>
              </a:defRPr>
            </a:pPr>
            <a:r>
              <a:rPr lang="en-GB"/>
              <a:t>Freelance consultant currently working with BigInsights and Queckt</a:t>
            </a:r>
            <a:r>
              <a:rPr/>
              <a:t>, previously</a:t>
            </a:r>
            <a:r>
              <a:rPr lang="en-GB"/>
              <a:t> at Google and CSIRO.</a:t>
            </a:r>
            <a:r>
              <a:rPr/>
              <a:t> </a:t>
            </a:r>
            <a:r>
              <a:rPr lang="en-US"/>
              <a:t>His username is solresol because there are too many Greg Bakers in this world.</a:t>
            </a:r>
            <a:endParaRPr/>
          </a:p>
          <a:p>
            <a:pPr algn="l">
              <a:defRPr sz="2000">
                <a:solidFill>
                  <a:srgbClr val="FFFFFF"/>
                </a:solidFill>
                <a:uFillTx/>
              </a:defRPr>
            </a:pPr>
            <a:endParaRPr/>
          </a:p>
          <a:p>
            <a:pPr algn="l">
              <a:defRPr sz="2000">
                <a:solidFill>
                  <a:srgbClr val="FFFFFF"/>
                </a:solidFill>
                <a:uFillTx/>
              </a:defRPr>
            </a:pPr>
            <a:endParaRPr/>
          </a:p>
          <a:p>
            <a:pPr algn="l">
              <a:buSzPct val="125000"/>
              <a:buChar char="•"/>
              <a:defRPr sz="2000">
                <a:solidFill>
                  <a:srgbClr val="FFFFFF"/>
                </a:solidFill>
                <a:uFillTx/>
              </a:defRPr>
            </a:pPr>
            <a:endParaRPr/>
          </a:p>
          <a:p>
            <a:pPr algn="l">
              <a:defRPr sz="2000">
                <a:solidFill>
                  <a:srgbClr val="FFFFFF"/>
                </a:solidFill>
                <a:uFillTx/>
              </a:defRPr>
            </a:pPr>
            <a:endParaRPr/>
          </a:p>
          <a:p>
            <a:pPr algn="l">
              <a:defRPr sz="2000">
                <a:solidFill>
                  <a:srgbClr val="FFFFFF"/>
                </a:solidFill>
                <a:uFillTx/>
              </a:defRPr>
            </a:pPr>
            <a:endParaRPr/>
          </a:p>
          <a:p>
            <a:pPr algn="l">
              <a:defRPr sz="2000">
                <a:solidFill>
                  <a:srgbClr val="FFFFFF"/>
                </a:solidFill>
                <a:uFillTx/>
              </a:defRPr>
            </a:pPr>
            <a:endParaRPr/>
          </a:p>
        </p:txBody>
      </p:sp>
      <p:sp>
        <p:nvSpPr>
          <p:cNvPr id="157" name="Shape 157"/>
          <p:cNvSpPr/>
          <p:nvPr/>
        </p:nvSpPr>
        <p:spPr>
          <a:xfrm>
            <a:off x="1552464" y="330310"/>
            <a:ext cx="6252512" cy="578523"/>
          </a:xfrm>
          <a:prstGeom prst="rect">
            <a:avLst/>
          </a:prstGeom>
          <a:ln w="12700">
            <a:miter lim="400000"/>
          </a:ln>
          <a:extLst>
            <a:ext uri="{C572A759-6A51-4108-AA02-DFA0A04FC94B}">
              <ma14:wrappingTextBoxFlag xmlns:ma14="http://schemas.microsoft.com/office/mac/drawingml/2011/main" xmlns="" val="1"/>
            </a:ext>
          </a:extLst>
        </p:spPr>
        <p:txBody>
          <a:bodyPr wrap="none" lIns="27384" tIns="27384" rIns="27384" bIns="27384" anchor="ctr">
            <a:spAutoFit/>
          </a:bodyPr>
          <a:lstStyle>
            <a:lvl1pPr>
              <a:defRPr sz="3400">
                <a:solidFill>
                  <a:srgbClr val="FFFFFF"/>
                </a:solidFill>
                <a:uFillTx/>
              </a:defRPr>
            </a:lvl1pPr>
          </a:lstStyle>
          <a:p>
            <a:r>
              <a:rPr lang="en-GB"/>
              <a:t>GREG BAKER</a:t>
            </a:r>
            <a:r>
              <a:rPr/>
              <a:t> </a:t>
            </a:r>
            <a:r>
              <a:t>- INSTRUCTOR</a:t>
            </a:r>
          </a:p>
        </p:txBody>
      </p:sp>
      <p:sp>
        <p:nvSpPr>
          <p:cNvPr id="158" name="Shape 158"/>
          <p:cNvSpPr/>
          <p:nvPr/>
        </p:nvSpPr>
        <p:spPr>
          <a:xfrm>
            <a:off x="1176337" y="4943971"/>
            <a:ext cx="2389288" cy="257969"/>
          </a:xfrm>
          <a:prstGeom prst="rect">
            <a:avLst/>
          </a:prstGeom>
          <a:solidFill>
            <a:srgbClr val="FFFFFF">
              <a:alpha val="70000"/>
            </a:srgbClr>
          </a:solidFill>
          <a:ln w="12700">
            <a:miter lim="400000"/>
          </a:ln>
          <a:extLst>
            <a:ext uri="{C572A759-6A51-4108-AA02-DFA0A04FC94B}">
              <ma14:wrappingTextBoxFlag xmlns:ma14="http://schemas.microsoft.com/office/mac/drawingml/2011/main" xmlns="" val="1"/>
            </a:ext>
          </a:extLst>
        </p:spPr>
        <p:txBody>
          <a:bodyPr lIns="27384" tIns="27384" rIns="27384" bIns="27384" anchor="ctr">
            <a:spAutoFit/>
          </a:bodyPr>
          <a:lstStyle>
            <a:lvl1pPr>
              <a:defRPr sz="700" u="sng">
                <a:uFillTx/>
                <a:hlinkClick r:id="rId3"/>
              </a:defRPr>
            </a:lvl1pPr>
          </a:lstStyle>
          <a:p>
            <a:pPr>
              <a:defRPr u="none"/>
            </a:pPr>
            <a:r>
              <a:rPr u="sng">
                <a:hlinkClick r:id="rId3"/>
              </a:rPr>
              <a:t>http://www.flickr.com/photos/michaelhooper/7876600000/</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pasted-image.png"/>
          <p:cNvPicPr>
            <a:picLocks noChangeAspect="1"/>
          </p:cNvPicPr>
          <p:nvPr/>
        </p:nvPicPr>
        <p:blipFill>
          <a:blip r:embed="rId2">
            <a:extLst/>
          </a:blip>
          <a:stretch>
            <a:fillRect/>
          </a:stretch>
        </p:blipFill>
        <p:spPr>
          <a:xfrm>
            <a:off x="-9376" y="-8817"/>
            <a:ext cx="9376191" cy="6250794"/>
          </a:xfrm>
          <a:prstGeom prst="rect">
            <a:avLst/>
          </a:prstGeom>
          <a:ln w="25400"/>
        </p:spPr>
      </p:pic>
      <p:sp>
        <p:nvSpPr>
          <p:cNvPr id="161" name="Shape 161"/>
          <p:cNvSpPr/>
          <p:nvPr/>
        </p:nvSpPr>
        <p:spPr>
          <a:xfrm>
            <a:off x="324762" y="1007268"/>
            <a:ext cx="8959792" cy="1620938"/>
          </a:xfrm>
          <a:prstGeom prst="rect">
            <a:avLst/>
          </a:prstGeom>
          <a:solidFill>
            <a:srgbClr val="000000">
              <a:alpha val="80000"/>
            </a:srgbClr>
          </a:solidFill>
          <a:ln w="12700">
            <a:miter lim="400000"/>
          </a:ln>
          <a:extLst>
            <a:ext uri="{C572A759-6A51-4108-AA02-DFA0A04FC94B}">
              <ma14:wrappingTextBoxFlag xmlns:ma14="http://schemas.microsoft.com/office/mac/drawingml/2011/main" xmlns="" val="1"/>
            </a:ext>
          </a:extLst>
        </p:spPr>
        <p:txBody>
          <a:bodyPr lIns="27384" tIns="27384" rIns="27384" bIns="27384" anchor="ctr"/>
          <a:lstStyle>
            <a:lvl1pPr algn="l">
              <a:lnSpc>
                <a:spcPct val="120000"/>
              </a:lnSpc>
              <a:defRPr sz="2000">
                <a:solidFill>
                  <a:srgbClr val="FFFFFF"/>
                </a:solidFill>
                <a:uFillTx/>
              </a:defRPr>
            </a:lvl1pPr>
          </a:lstStyle>
          <a:p>
            <a:r>
              <a:rPr dirty="0"/>
              <a:t>Data scientist at </a:t>
            </a:r>
            <a:r>
              <a:rPr lang="en-US" dirty="0" err="1"/>
              <a:t>Contexti</a:t>
            </a:r>
            <a:r>
              <a:rPr dirty="0"/>
              <a:t> working with</a:t>
            </a:r>
            <a:r>
              <a:rPr lang="en-US" dirty="0"/>
              <a:t> Big data Platforms at Channel 7 for the Rio Olympics</a:t>
            </a:r>
            <a:r>
              <a:rPr dirty="0"/>
              <a:t>.</a:t>
            </a:r>
            <a:r>
              <a:rPr lang="en-US" dirty="0"/>
              <a:t> Ex Chemical Engineer and Digital Marketer and Entrepreneur. </a:t>
            </a:r>
            <a:r>
              <a:rPr dirty="0"/>
              <a:t>Previously did</a:t>
            </a:r>
            <a:r>
              <a:rPr lang="en-US" dirty="0"/>
              <a:t> Data Science #3 at General Assembly. </a:t>
            </a:r>
            <a:endParaRPr dirty="0"/>
          </a:p>
        </p:txBody>
      </p:sp>
      <p:sp>
        <p:nvSpPr>
          <p:cNvPr id="162" name="Shape 162"/>
          <p:cNvSpPr/>
          <p:nvPr/>
        </p:nvSpPr>
        <p:spPr>
          <a:xfrm>
            <a:off x="2013330" y="330310"/>
            <a:ext cx="5330786" cy="578523"/>
          </a:xfrm>
          <a:prstGeom prst="rect">
            <a:avLst/>
          </a:prstGeom>
          <a:ln w="12700">
            <a:miter lim="400000"/>
          </a:ln>
          <a:extLst>
            <a:ext uri="{C572A759-6A51-4108-AA02-DFA0A04FC94B}">
              <ma14:wrappingTextBoxFlag xmlns:ma14="http://schemas.microsoft.com/office/mac/drawingml/2011/main" xmlns="" val="1"/>
            </a:ext>
          </a:extLst>
        </p:spPr>
        <p:txBody>
          <a:bodyPr wrap="none" lIns="27384" tIns="27384" rIns="27384" bIns="27384" anchor="ctr">
            <a:spAutoFit/>
          </a:bodyPr>
          <a:lstStyle>
            <a:lvl1pPr>
              <a:defRPr sz="3400">
                <a:solidFill>
                  <a:srgbClr val="FFFFFF"/>
                </a:solidFill>
                <a:uFillTx/>
              </a:defRPr>
            </a:lvl1pPr>
          </a:lstStyle>
          <a:p>
            <a:r>
              <a:rPr lang="en-US" dirty="0"/>
              <a:t>ADRIAN</a:t>
            </a:r>
            <a:r>
              <a:rPr dirty="0"/>
              <a:t> </a:t>
            </a:r>
            <a:r>
              <a:rPr lang="en-US" dirty="0"/>
              <a:t>GUERRERA </a:t>
            </a:r>
            <a:r>
              <a:rPr dirty="0"/>
              <a:t>- TA</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p:nvPr/>
        </p:nvSpPr>
        <p:spPr>
          <a:xfrm>
            <a:off x="3493588" y="331837"/>
            <a:ext cx="2370263" cy="575469"/>
          </a:xfrm>
          <a:prstGeom prst="rect">
            <a:avLst/>
          </a:prstGeom>
          <a:ln w="12700">
            <a:miter lim="400000"/>
          </a:ln>
          <a:extLst>
            <a:ext uri="{C572A759-6A51-4108-AA02-DFA0A04FC94B}">
              <ma14:wrappingTextBoxFlag xmlns:ma14="http://schemas.microsoft.com/office/mac/drawingml/2011/main" xmlns="" val="1"/>
            </a:ext>
          </a:extLst>
        </p:spPr>
        <p:txBody>
          <a:bodyPr wrap="none" lIns="27384" tIns="27384" rIns="27384" bIns="27384" anchor="ctr">
            <a:spAutoFit/>
          </a:bodyPr>
          <a:lstStyle>
            <a:lvl1pPr>
              <a:defRPr sz="3400">
                <a:solidFill>
                  <a:srgbClr val="FFFFFF"/>
                </a:solidFill>
                <a:uFillTx/>
              </a:defRPr>
            </a:lvl1pPr>
          </a:lstStyle>
          <a:p>
            <a:r>
              <a:t>ABOUT ME</a:t>
            </a:r>
          </a:p>
        </p:txBody>
      </p:sp>
      <p:sp>
        <p:nvSpPr>
          <p:cNvPr id="165" name="Shape 165"/>
          <p:cNvSpPr/>
          <p:nvPr/>
        </p:nvSpPr>
        <p:spPr>
          <a:xfrm>
            <a:off x="3353380" y="331837"/>
            <a:ext cx="2650679" cy="575469"/>
          </a:xfrm>
          <a:prstGeom prst="rect">
            <a:avLst/>
          </a:prstGeom>
          <a:ln w="12700">
            <a:miter lim="400000"/>
          </a:ln>
          <a:extLst>
            <a:ext uri="{C572A759-6A51-4108-AA02-DFA0A04FC94B}">
              <ma14:wrappingTextBoxFlag xmlns:ma14="http://schemas.microsoft.com/office/mac/drawingml/2011/main" xmlns="" val="1"/>
            </a:ext>
          </a:extLst>
        </p:spPr>
        <p:txBody>
          <a:bodyPr wrap="none" lIns="27384" tIns="27384" rIns="27384" bIns="27384" anchor="ctr">
            <a:spAutoFit/>
          </a:bodyPr>
          <a:lstStyle>
            <a:lvl1pPr>
              <a:defRPr sz="3400">
                <a:solidFill>
                  <a:srgbClr val="FFFFFF"/>
                </a:solidFill>
                <a:uFillTx/>
              </a:defRPr>
            </a:lvl1pPr>
          </a:lstStyle>
          <a:p>
            <a:r>
              <a:t>ABOUT YOU</a:t>
            </a:r>
          </a:p>
        </p:txBody>
      </p:sp>
      <p:pic>
        <p:nvPicPr>
          <p:cNvPr id="166" name="droppedImage.png"/>
          <p:cNvPicPr>
            <a:picLocks noChangeAspect="1"/>
          </p:cNvPicPr>
          <p:nvPr/>
        </p:nvPicPr>
        <p:blipFill>
          <a:blip r:embed="rId2">
            <a:extLst/>
          </a:blip>
          <a:stretch>
            <a:fillRect/>
          </a:stretch>
        </p:blipFill>
        <p:spPr>
          <a:xfrm>
            <a:off x="-2320" y="-1120694"/>
            <a:ext cx="9376275" cy="7499188"/>
          </a:xfrm>
          <a:prstGeom prst="rect">
            <a:avLst/>
          </a:prstGeom>
          <a:ln w="12700">
            <a:miter lim="400000"/>
          </a:ln>
        </p:spPr>
      </p:pic>
      <p:sp>
        <p:nvSpPr>
          <p:cNvPr id="167" name="Shape 167"/>
          <p:cNvSpPr/>
          <p:nvPr/>
        </p:nvSpPr>
        <p:spPr>
          <a:xfrm>
            <a:off x="431680" y="931068"/>
            <a:ext cx="8499715" cy="2417466"/>
          </a:xfrm>
          <a:prstGeom prst="rect">
            <a:avLst/>
          </a:prstGeom>
          <a:solidFill>
            <a:srgbClr val="000000">
              <a:alpha val="80000"/>
            </a:srgbClr>
          </a:solidFill>
          <a:ln w="12700">
            <a:miter lim="400000"/>
          </a:ln>
          <a:extLst>
            <a:ext uri="{C572A759-6A51-4108-AA02-DFA0A04FC94B}">
              <ma14:wrappingTextBoxFlag xmlns:ma14="http://schemas.microsoft.com/office/mac/drawingml/2011/main" xmlns="" val="1"/>
            </a:ext>
          </a:extLst>
        </p:spPr>
        <p:txBody>
          <a:bodyPr lIns="27384" tIns="27384" rIns="27384" bIns="27384"/>
          <a:lstStyle/>
          <a:p>
            <a:pPr marL="174625" marR="65828" indent="-174625" algn="l">
              <a:lnSpc>
                <a:spcPts val="2400"/>
              </a:lnSpc>
              <a:spcBef>
                <a:spcPts val="700"/>
              </a:spcBef>
              <a:buSzPct val="69000"/>
              <a:buFont typeface="Lucida Grande"/>
              <a:buChar char="‣"/>
              <a:defRPr sz="2000">
                <a:solidFill>
                  <a:srgbClr val="FFFFFF"/>
                </a:solidFill>
              </a:defRPr>
            </a:pPr>
            <a:r>
              <a:t>Who are you?</a:t>
            </a:r>
          </a:p>
          <a:p>
            <a:pPr marL="174625" marR="65828" indent="-174625" algn="l">
              <a:lnSpc>
                <a:spcPts val="2400"/>
              </a:lnSpc>
              <a:spcBef>
                <a:spcPts val="700"/>
              </a:spcBef>
              <a:buSzPct val="69000"/>
              <a:buFont typeface="Lucida Grande"/>
              <a:buChar char="‣"/>
              <a:defRPr sz="2000">
                <a:solidFill>
                  <a:srgbClr val="FFFFFF"/>
                </a:solidFill>
              </a:defRPr>
            </a:pPr>
            <a:r>
              <a:t>Why are you interested in Data Science?</a:t>
            </a:r>
          </a:p>
          <a:p>
            <a:pPr marL="174625" marR="65828" indent="-174625" algn="l">
              <a:lnSpc>
                <a:spcPts val="2400"/>
              </a:lnSpc>
              <a:spcBef>
                <a:spcPts val="700"/>
              </a:spcBef>
              <a:buSzPct val="69000"/>
              <a:buFont typeface="Lucida Grande"/>
              <a:buChar char="‣"/>
              <a:defRPr sz="2000">
                <a:solidFill>
                  <a:srgbClr val="FFFFFF"/>
                </a:solidFill>
              </a:defRPr>
            </a:pPr>
            <a:r>
              <a:t>Have you done anything with Python (or R)?</a:t>
            </a:r>
          </a:p>
          <a:p>
            <a:pPr marL="174625" marR="65828" indent="-174625" algn="l">
              <a:lnSpc>
                <a:spcPts val="2400"/>
              </a:lnSpc>
              <a:spcBef>
                <a:spcPts val="700"/>
              </a:spcBef>
              <a:buSzPct val="69000"/>
              <a:buFont typeface="Lucida Grande"/>
              <a:buChar char="‣"/>
              <a:defRPr sz="2000">
                <a:solidFill>
                  <a:srgbClr val="FFFFFF"/>
                </a:solidFill>
              </a:defRPr>
            </a:pPr>
            <a:r>
              <a:t>What is your exposure to Data Science so far?</a:t>
            </a:r>
          </a:p>
          <a:p>
            <a:pPr marL="174625" marR="65828" indent="-174625" algn="l">
              <a:lnSpc>
                <a:spcPts val="2400"/>
              </a:lnSpc>
              <a:spcBef>
                <a:spcPts val="700"/>
              </a:spcBef>
              <a:buSzPct val="69000"/>
              <a:buFont typeface="Lucida Grande"/>
              <a:buChar char="‣"/>
              <a:defRPr sz="2000">
                <a:solidFill>
                  <a:srgbClr val="FFFFFF"/>
                </a:solidFill>
              </a:defRPr>
            </a:pPr>
            <a:r>
              <a:t>Do you have any applications in mind?</a:t>
            </a:r>
          </a:p>
          <a:p>
            <a:pPr marR="65828" algn="l">
              <a:lnSpc>
                <a:spcPts val="2400"/>
              </a:lnSpc>
              <a:spcBef>
                <a:spcPts val="700"/>
              </a:spcBef>
              <a:defRPr sz="2000">
                <a:solidFill>
                  <a:srgbClr val="FFFFFF"/>
                </a:solidFill>
              </a:defRPr>
            </a:pPr>
            <a:endParaRPr/>
          </a:p>
          <a:p>
            <a:pPr algn="l">
              <a:defRPr sz="1800">
                <a:solidFill>
                  <a:srgbClr val="FFFFFF"/>
                </a:solidFill>
                <a:uFillTx/>
              </a:defRPr>
            </a:pPr>
            <a:endParaRPr/>
          </a:p>
          <a:p>
            <a:pPr algn="l">
              <a:defRPr sz="1800">
                <a:solidFill>
                  <a:srgbClr val="FFFFFF"/>
                </a:solidFill>
                <a:uFillTx/>
              </a:defRPr>
            </a:pPr>
            <a:endParaRPr/>
          </a:p>
          <a:p>
            <a:pPr algn="l">
              <a:buSzPct val="125000"/>
              <a:buChar char="•"/>
              <a:defRPr sz="1800">
                <a:solidFill>
                  <a:srgbClr val="FFFFFF"/>
                </a:solidFill>
                <a:uFillTx/>
              </a:defRPr>
            </a:pPr>
            <a:endParaRPr/>
          </a:p>
          <a:p>
            <a:pPr algn="l">
              <a:defRPr sz="1800">
                <a:solidFill>
                  <a:srgbClr val="FFFFFF"/>
                </a:solidFill>
                <a:uFillTx/>
              </a:defRPr>
            </a:pPr>
            <a:endParaRPr/>
          </a:p>
          <a:p>
            <a:pPr algn="l">
              <a:defRPr sz="1800">
                <a:solidFill>
                  <a:srgbClr val="FFFFFF"/>
                </a:solidFill>
                <a:uFillTx/>
              </a:defRPr>
            </a:pPr>
            <a:endParaRPr/>
          </a:p>
          <a:p>
            <a:pPr algn="l">
              <a:defRPr sz="1800">
                <a:solidFill>
                  <a:srgbClr val="FFFFFF"/>
                </a:solidFill>
                <a:uFillTx/>
              </a:defRPr>
            </a:pPr>
            <a:endParaRPr/>
          </a:p>
        </p:txBody>
      </p:sp>
      <p:sp>
        <p:nvSpPr>
          <p:cNvPr id="168" name="Shape 168"/>
          <p:cNvSpPr/>
          <p:nvPr/>
        </p:nvSpPr>
        <p:spPr>
          <a:xfrm>
            <a:off x="3161515" y="331837"/>
            <a:ext cx="3034408" cy="575469"/>
          </a:xfrm>
          <a:prstGeom prst="rect">
            <a:avLst/>
          </a:prstGeom>
          <a:solidFill>
            <a:srgbClr val="000000">
              <a:alpha val="80000"/>
            </a:srgbClr>
          </a:solidFill>
          <a:ln w="12700">
            <a:miter lim="400000"/>
          </a:ln>
          <a:extLst>
            <a:ext uri="{C572A759-6A51-4108-AA02-DFA0A04FC94B}">
              <ma14:wrappingTextBoxFlag xmlns:ma14="http://schemas.microsoft.com/office/mac/drawingml/2011/main" xmlns="" val="1"/>
            </a:ext>
          </a:extLst>
        </p:spPr>
        <p:txBody>
          <a:bodyPr wrap="none" lIns="27384" tIns="27384" rIns="27384" bIns="27384" anchor="ctr">
            <a:spAutoFit/>
          </a:bodyPr>
          <a:lstStyle>
            <a:lvl1pPr>
              <a:defRPr sz="3400">
                <a:solidFill>
                  <a:srgbClr val="FFFFFF"/>
                </a:solidFill>
                <a:uFillTx/>
              </a:defRPr>
            </a:lvl1pPr>
          </a:lstStyle>
          <a:p>
            <a:r>
              <a:t>ABOUT YOU ?</a:t>
            </a:r>
          </a:p>
        </p:txBody>
      </p:sp>
      <p:sp>
        <p:nvSpPr>
          <p:cNvPr id="169" name="Shape 169"/>
          <p:cNvSpPr/>
          <p:nvPr/>
        </p:nvSpPr>
        <p:spPr>
          <a:xfrm>
            <a:off x="1176337" y="4990405"/>
            <a:ext cx="2389288" cy="165101"/>
          </a:xfrm>
          <a:prstGeom prst="rect">
            <a:avLst/>
          </a:prstGeom>
          <a:solidFill>
            <a:srgbClr val="FFFFFF">
              <a:alpha val="70000"/>
            </a:srgbClr>
          </a:solidFill>
          <a:ln w="12700">
            <a:miter lim="400000"/>
          </a:ln>
          <a:extLst>
            <a:ext uri="{C572A759-6A51-4108-AA02-DFA0A04FC94B}">
              <ma14:wrappingTextBoxFlag xmlns:ma14="http://schemas.microsoft.com/office/mac/drawingml/2011/main" xmlns="" val="1"/>
            </a:ext>
          </a:extLst>
        </p:spPr>
        <p:txBody>
          <a:bodyPr lIns="27384" tIns="27384" rIns="27384" bIns="27384" anchor="ctr">
            <a:spAutoFit/>
          </a:bodyPr>
          <a:lstStyle>
            <a:lvl1pPr>
              <a:defRPr sz="700" u="sng">
                <a:uFillTx/>
                <a:hlinkClick r:id="rId3"/>
              </a:defRPr>
            </a:lvl1pPr>
          </a:lstStyle>
          <a:p>
            <a:pPr>
              <a:defRPr u="none"/>
            </a:pPr>
            <a:r>
              <a:rPr u="sng">
                <a:hlinkClick r:id="rId3"/>
              </a:rPr>
              <a:t>http://www.flickr.com/photos/davefayram/3803310706</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2" name="Shape 17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3" name="Shape 17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4" name="Shape 17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5" name="Shape 175"/>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sp>
        <p:nvSpPr>
          <p:cNvPr id="176" name="Shape 176"/>
          <p:cNvSpPr>
            <a:spLocks noGrp="1"/>
          </p:cNvSpPr>
          <p:nvPr>
            <p:ph type="title"/>
          </p:nvPr>
        </p:nvSpPr>
        <p:spPr>
          <a:prstGeom prst="rect">
            <a:avLst/>
          </a:prstGeom>
        </p:spPr>
        <p:txBody>
          <a:bodyPr/>
          <a:lstStyle/>
          <a:p>
            <a:r>
              <a:t>INSTRUCTOR PHILOSOPHY</a:t>
            </a:r>
          </a:p>
        </p:txBody>
      </p:sp>
      <p:sp>
        <p:nvSpPr>
          <p:cNvPr id="177" name="Shape 177"/>
          <p:cNvSpPr>
            <a:spLocks noGrp="1"/>
          </p:cNvSpPr>
          <p:nvPr>
            <p:ph type="body" idx="1"/>
          </p:nvPr>
        </p:nvSpPr>
        <p:spPr>
          <a:prstGeom prst="rect">
            <a:avLst/>
          </a:prstGeom>
        </p:spPr>
        <p:txBody>
          <a:bodyPr/>
          <a:lstStyle/>
          <a:p>
            <a:pPr>
              <a:lnSpc>
                <a:spcPct val="200000"/>
              </a:lnSpc>
            </a:pPr>
            <a:r>
              <a:t>Embrace Diversity</a:t>
            </a:r>
          </a:p>
          <a:p>
            <a:pPr>
              <a:lnSpc>
                <a:spcPct val="200000"/>
              </a:lnSpc>
            </a:pPr>
            <a:r>
              <a:t>Seek an Optimal Pace</a:t>
            </a:r>
          </a:p>
          <a:p>
            <a:pPr>
              <a:lnSpc>
                <a:spcPct val="200000"/>
              </a:lnSpc>
            </a:pPr>
            <a:r>
              <a:t>Communicate Early and Often</a:t>
            </a:r>
          </a:p>
          <a:p>
            <a:pPr>
              <a:lnSpc>
                <a:spcPct val="200000"/>
              </a:lnSpc>
            </a:pPr>
            <a:r>
              <a:t>Success is not a grade, it’s an application</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0" name="Shape 1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1" name="Shape 18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2" name="Shape 18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3" name="Shape 183"/>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sp>
        <p:nvSpPr>
          <p:cNvPr id="184" name="Shape 184"/>
          <p:cNvSpPr>
            <a:spLocks noGrp="1"/>
          </p:cNvSpPr>
          <p:nvPr>
            <p:ph type="title"/>
          </p:nvPr>
        </p:nvSpPr>
        <p:spPr>
          <a:prstGeom prst="rect">
            <a:avLst/>
          </a:prstGeom>
        </p:spPr>
        <p:txBody>
          <a:bodyPr/>
          <a:lstStyle/>
          <a:p>
            <a:r>
              <a:t>CONTENT PHILOSOPHY</a:t>
            </a:r>
          </a:p>
        </p:txBody>
      </p:sp>
      <p:sp>
        <p:nvSpPr>
          <p:cNvPr id="185" name="Shape 185"/>
          <p:cNvSpPr>
            <a:spLocks noGrp="1"/>
          </p:cNvSpPr>
          <p:nvPr>
            <p:ph type="body" idx="1"/>
          </p:nvPr>
        </p:nvSpPr>
        <p:spPr>
          <a:prstGeom prst="rect">
            <a:avLst/>
          </a:prstGeom>
        </p:spPr>
        <p:txBody>
          <a:bodyPr/>
          <a:lstStyle/>
          <a:p>
            <a:pPr>
              <a:lnSpc>
                <a:spcPct val="200000"/>
              </a:lnSpc>
            </a:pPr>
            <a:r>
              <a:t>Application-based Approach</a:t>
            </a:r>
          </a:p>
          <a:p>
            <a:pPr>
              <a:lnSpc>
                <a:spcPct val="200000"/>
              </a:lnSpc>
            </a:pPr>
            <a:r>
              <a:t>Understand Key Principles</a:t>
            </a:r>
          </a:p>
          <a:p>
            <a:pPr>
              <a:lnSpc>
                <a:spcPct val="200000"/>
              </a:lnSpc>
            </a:pPr>
            <a:r>
              <a:t>Balance Depth and Breadth</a:t>
            </a:r>
          </a:p>
          <a:p>
            <a:pPr>
              <a:lnSpc>
                <a:spcPct val="200000"/>
              </a:lnSpc>
            </a:pPr>
            <a:r>
              <a:t>Course Project</a:t>
            </a:r>
          </a:p>
        </p:txBody>
      </p:sp>
      <p:pic>
        <p:nvPicPr>
          <p:cNvPr id="186" name="pasted-image.png"/>
          <p:cNvPicPr>
            <a:picLocks noChangeAspect="1"/>
          </p:cNvPicPr>
          <p:nvPr/>
        </p:nvPicPr>
        <p:blipFill>
          <a:blip r:embed="rId2">
            <a:extLst/>
          </a:blip>
          <a:stretch>
            <a:fillRect/>
          </a:stretch>
        </p:blipFill>
        <p:spPr>
          <a:xfrm>
            <a:off x="3343391" y="3182936"/>
            <a:ext cx="5715001" cy="1905000"/>
          </a:xfrm>
          <a:prstGeom prst="rect">
            <a:avLst/>
          </a:prstGeom>
          <a:ln w="25400"/>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9" name="Shape 18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0" name="Shape 19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1" name="Shape 19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2" name="Shape 192"/>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sp>
        <p:nvSpPr>
          <p:cNvPr id="193" name="Shape 193"/>
          <p:cNvSpPr>
            <a:spLocks noGrp="1"/>
          </p:cNvSpPr>
          <p:nvPr>
            <p:ph type="title"/>
          </p:nvPr>
        </p:nvSpPr>
        <p:spPr>
          <a:prstGeom prst="rect">
            <a:avLst/>
          </a:prstGeom>
        </p:spPr>
        <p:txBody>
          <a:bodyPr/>
          <a:lstStyle/>
          <a:p>
            <a:r>
              <a:t>CONTENT PHILOSOPHY</a:t>
            </a:r>
          </a:p>
        </p:txBody>
      </p:sp>
      <p:sp>
        <p:nvSpPr>
          <p:cNvPr id="194" name="Shape 194"/>
          <p:cNvSpPr>
            <a:spLocks noGrp="1"/>
          </p:cNvSpPr>
          <p:nvPr>
            <p:ph type="body" sz="quarter" idx="1"/>
          </p:nvPr>
        </p:nvSpPr>
        <p:spPr>
          <a:xfrm>
            <a:off x="515478" y="1470342"/>
            <a:ext cx="4001850" cy="2339659"/>
          </a:xfrm>
          <a:prstGeom prst="rect">
            <a:avLst/>
          </a:prstGeom>
        </p:spPr>
        <p:txBody>
          <a:bodyPr/>
          <a:lstStyle/>
          <a:p>
            <a:pPr marL="190500" indent="-190500" defTabSz="1524000">
              <a:lnSpc>
                <a:spcPct val="110000"/>
              </a:lnSpc>
              <a:spcBef>
                <a:spcPts val="500"/>
              </a:spcBef>
              <a:buClrTx/>
              <a:buSzPct val="86000"/>
              <a:defRPr b="0"/>
            </a:pPr>
            <a:r>
              <a:t>Multidisciplinary Investigations</a:t>
            </a:r>
          </a:p>
          <a:p>
            <a:pPr marL="190500" indent="-190500" defTabSz="1524000">
              <a:lnSpc>
                <a:spcPct val="110000"/>
              </a:lnSpc>
              <a:spcBef>
                <a:spcPts val="500"/>
              </a:spcBef>
              <a:buClrTx/>
              <a:buSzPct val="86000"/>
              <a:defRPr b="0"/>
            </a:pPr>
            <a:r>
              <a:t>Models and Methods for Data</a:t>
            </a:r>
          </a:p>
          <a:p>
            <a:pPr marL="190500" indent="-190500" defTabSz="1524000">
              <a:lnSpc>
                <a:spcPct val="110000"/>
              </a:lnSpc>
              <a:spcBef>
                <a:spcPts val="500"/>
              </a:spcBef>
              <a:buClrTx/>
              <a:buSzPct val="86000"/>
              <a:defRPr b="0"/>
            </a:pPr>
            <a:r>
              <a:t>Computing with Data</a:t>
            </a:r>
          </a:p>
          <a:p>
            <a:pPr marL="190500" indent="-190500" defTabSz="1524000">
              <a:lnSpc>
                <a:spcPct val="110000"/>
              </a:lnSpc>
              <a:spcBef>
                <a:spcPts val="500"/>
              </a:spcBef>
              <a:buClrTx/>
              <a:buSzPct val="86000"/>
              <a:defRPr b="0"/>
            </a:pPr>
            <a:r>
              <a:t>Pedagogy</a:t>
            </a:r>
          </a:p>
          <a:p>
            <a:pPr marL="190500" indent="-190500" defTabSz="1524000">
              <a:lnSpc>
                <a:spcPct val="110000"/>
              </a:lnSpc>
              <a:spcBef>
                <a:spcPts val="500"/>
              </a:spcBef>
              <a:buClrTx/>
              <a:buSzPct val="86000"/>
              <a:defRPr b="0"/>
            </a:pPr>
            <a:r>
              <a:t>Tool Evaluation</a:t>
            </a:r>
          </a:p>
          <a:p>
            <a:pPr marL="190500" indent="-190500" defTabSz="1524000">
              <a:lnSpc>
                <a:spcPct val="110000"/>
              </a:lnSpc>
              <a:spcBef>
                <a:spcPts val="500"/>
              </a:spcBef>
              <a:buClrTx/>
              <a:buSzPct val="86000"/>
              <a:defRPr b="0"/>
            </a:pPr>
            <a:r>
              <a:t>Theory</a:t>
            </a:r>
          </a:p>
        </p:txBody>
      </p:sp>
      <p:sp>
        <p:nvSpPr>
          <p:cNvPr id="195" name="Shape 195"/>
          <p:cNvSpPr/>
          <p:nvPr/>
        </p:nvSpPr>
        <p:spPr>
          <a:xfrm>
            <a:off x="661773" y="3880484"/>
            <a:ext cx="3709260" cy="52832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defTabSz="1524000">
              <a:lnSpc>
                <a:spcPct val="110000"/>
              </a:lnSpc>
              <a:buFont typeface="Lucida Grande"/>
              <a:defRPr sz="1100" b="0"/>
            </a:pPr>
            <a:r>
              <a:t>Data Science: An Action Plan for Expanding the Technical Areas of the Field of Statistics</a:t>
            </a:r>
          </a:p>
          <a:p>
            <a:pPr defTabSz="1524000">
              <a:lnSpc>
                <a:spcPct val="110000"/>
              </a:lnSpc>
              <a:buFont typeface="Lucida Grande"/>
              <a:defRPr sz="1100" b="0"/>
            </a:pPr>
            <a:r>
              <a:t>William S. Cleveland</a:t>
            </a:r>
          </a:p>
        </p:txBody>
      </p:sp>
      <p:pic>
        <p:nvPicPr>
          <p:cNvPr id="196" name="pasted-image.png"/>
          <p:cNvPicPr>
            <a:picLocks noChangeAspect="1"/>
          </p:cNvPicPr>
          <p:nvPr/>
        </p:nvPicPr>
        <p:blipFill>
          <a:blip r:embed="rId2">
            <a:extLst/>
          </a:blip>
          <a:stretch>
            <a:fillRect/>
          </a:stretch>
        </p:blipFill>
        <p:spPr>
          <a:xfrm>
            <a:off x="6216091" y="1447482"/>
            <a:ext cx="2498967" cy="2385378"/>
          </a:xfrm>
          <a:prstGeom prst="rect">
            <a:avLst/>
          </a:prstGeom>
          <a:ln w="25400"/>
        </p:spPr>
      </p:pic>
      <p:sp>
        <p:nvSpPr>
          <p:cNvPr id="197" name="Shape 197"/>
          <p:cNvSpPr/>
          <p:nvPr/>
        </p:nvSpPr>
        <p:spPr>
          <a:xfrm>
            <a:off x="6083551" y="3956740"/>
            <a:ext cx="2764046" cy="34671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defTabSz="1524000">
              <a:lnSpc>
                <a:spcPct val="110000"/>
              </a:lnSpc>
              <a:buFont typeface="Lucida Grande"/>
              <a:defRPr sz="1100" b="0"/>
            </a:pPr>
            <a:r>
              <a:t>Drew Conway’s </a:t>
            </a:r>
          </a:p>
          <a:p>
            <a:pPr defTabSz="1524000">
              <a:lnSpc>
                <a:spcPct val="110000"/>
              </a:lnSpc>
              <a:buFont typeface="Lucida Grande"/>
              <a:defRPr sz="1100" b="0"/>
            </a:pPr>
            <a:r>
              <a:t>Data Science Venn Diagram</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0" name="Shape 20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1" name="Shape 20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2" name="Shape 20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3" name="Shape 203"/>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a:t>
            </a:fld>
            <a:endParaRPr/>
          </a:p>
        </p:txBody>
      </p:sp>
      <p:sp>
        <p:nvSpPr>
          <p:cNvPr id="204" name="Shape 204"/>
          <p:cNvSpPr>
            <a:spLocks noGrp="1"/>
          </p:cNvSpPr>
          <p:nvPr>
            <p:ph type="title"/>
          </p:nvPr>
        </p:nvSpPr>
        <p:spPr>
          <a:prstGeom prst="rect">
            <a:avLst/>
          </a:prstGeom>
        </p:spPr>
        <p:txBody>
          <a:bodyPr/>
          <a:lstStyle/>
          <a:p>
            <a:r>
              <a:t>CONTENT PHILOSOPHY</a:t>
            </a:r>
          </a:p>
        </p:txBody>
      </p:sp>
      <p:pic>
        <p:nvPicPr>
          <p:cNvPr id="205" name="pasted-image.png"/>
          <p:cNvPicPr>
            <a:picLocks noChangeAspect="1"/>
          </p:cNvPicPr>
          <p:nvPr/>
        </p:nvPicPr>
        <p:blipFill>
          <a:blip r:embed="rId2">
            <a:extLst/>
          </a:blip>
          <a:stretch>
            <a:fillRect/>
          </a:stretch>
        </p:blipFill>
        <p:spPr>
          <a:xfrm>
            <a:off x="1324962" y="960437"/>
            <a:ext cx="6713151" cy="4155321"/>
          </a:xfrm>
          <a:prstGeom prst="rect">
            <a:avLst/>
          </a:prstGeom>
          <a:ln w="25400"/>
        </p:spPr>
      </p:pic>
    </p:spTree>
  </p:cSld>
  <p:clrMapOvr>
    <a:masterClrMapping/>
  </p:clrMapOvr>
  <p:transition spd="slow"/>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2713</TotalTime>
  <Words>577</Words>
  <Application>Microsoft Office PowerPoint</Application>
  <PresentationFormat>Custom</PresentationFormat>
  <Paragraphs>146</Paragraphs>
  <Slides>23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Arial</vt:lpstr>
      <vt:lpstr>Circular Std</vt:lpstr>
      <vt:lpstr>Futura</vt:lpstr>
      <vt:lpstr>Gill Sans</vt:lpstr>
      <vt:lpstr>Helvetica</vt:lpstr>
      <vt:lpstr>Lucida Grande</vt:lpstr>
      <vt:lpstr>News706BT-BoldC</vt:lpstr>
      <vt:lpstr>News706BT-RomanC</vt:lpstr>
      <vt:lpstr>Rockwell</vt:lpstr>
      <vt:lpstr>Trebuchet MS</vt:lpstr>
      <vt:lpstr>White</vt:lpstr>
      <vt:lpstr>DATA SCIENCE PART TIME COURSE  Week 1 - Course Overview &amp; Getting Started</vt:lpstr>
      <vt:lpstr>AGENDA</vt:lpstr>
      <vt:lpstr>PowerPoint Presentation</vt:lpstr>
      <vt:lpstr>PowerPoint Presentation</vt:lpstr>
      <vt:lpstr>PowerPoint Presentation</vt:lpstr>
      <vt:lpstr>INSTRUCTOR PHILOSOPHY</vt:lpstr>
      <vt:lpstr>CONTENT PHILOSOPHY</vt:lpstr>
      <vt:lpstr>CONTENT PHILOSOPHY</vt:lpstr>
      <vt:lpstr>CONTENT PHILOSOPHY</vt:lpstr>
      <vt:lpstr>CONTENT PHILOSOPHY</vt:lpstr>
      <vt:lpstr>CONTENT PHILOSOPHY</vt:lpstr>
      <vt:lpstr>CONTENT PHILOSOPHY</vt:lpstr>
      <vt:lpstr>HOW TO SUCCEED</vt:lpstr>
      <vt:lpstr>TYPICAL CLASS</vt:lpstr>
      <vt:lpstr>LOGISTICS</vt:lpstr>
      <vt:lpstr>Etiquette</vt:lpstr>
      <vt:lpstr>COURSE PROJECT</vt:lpstr>
      <vt:lpstr>Software Setup  Prework Software Installations Anaconda Python 2.7 Slack (and account setup - WITH PHOTO!)  </vt:lpstr>
      <vt:lpstr>PowerPoint Presentation</vt:lpstr>
      <vt:lpstr>PowerPoint Presentation</vt:lpstr>
      <vt:lpstr>PowerPoint Presentation</vt:lpstr>
      <vt:lpstr>Readings  Data Science Handbook (http://www.thedatasciencehandbook.com/)</vt:lpstr>
      <vt:lpstr>Optional Reading Codecademy Python course An Introduction to Statistical Learning Python for Data Analysis Learn Python the Hard Way Command Line Crash Course Khan Academy – Probability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PART TIME COURSE  Week 1 - Course Overview &amp; Getting Started Monday 6 June 2016</dc:title>
  <cp:lastModifiedBy>Greg Baker</cp:lastModifiedBy>
  <cp:revision>5</cp:revision>
  <dcterms:modified xsi:type="dcterms:W3CDTF">2016-06-08T04:53:46Z</dcterms:modified>
</cp:coreProperties>
</file>